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84" r:id="rId2"/>
    <p:sldId id="305" r:id="rId3"/>
    <p:sldId id="286" r:id="rId4"/>
    <p:sldId id="287" r:id="rId5"/>
    <p:sldId id="288" r:id="rId6"/>
    <p:sldId id="289" r:id="rId7"/>
    <p:sldId id="256" r:id="rId8"/>
    <p:sldId id="258" r:id="rId9"/>
    <p:sldId id="265" r:id="rId10"/>
    <p:sldId id="257" r:id="rId11"/>
    <p:sldId id="259" r:id="rId12"/>
    <p:sldId id="260" r:id="rId13"/>
    <p:sldId id="270" r:id="rId14"/>
    <p:sldId id="269" r:id="rId15"/>
    <p:sldId id="261" r:id="rId16"/>
    <p:sldId id="264" r:id="rId17"/>
    <p:sldId id="266" r:id="rId18"/>
    <p:sldId id="267" r:id="rId19"/>
    <p:sldId id="268" r:id="rId20"/>
    <p:sldId id="271" r:id="rId21"/>
    <p:sldId id="272" r:id="rId22"/>
    <p:sldId id="273" r:id="rId23"/>
    <p:sldId id="274" r:id="rId24"/>
    <p:sldId id="275" r:id="rId25"/>
    <p:sldId id="293" r:id="rId26"/>
    <p:sldId id="294" r:id="rId27"/>
    <p:sldId id="262" r:id="rId28"/>
    <p:sldId id="263" r:id="rId29"/>
    <p:sldId id="295" r:id="rId30"/>
    <p:sldId id="276" r:id="rId31"/>
    <p:sldId id="279" r:id="rId32"/>
    <p:sldId id="304" r:id="rId33"/>
    <p:sldId id="303" r:id="rId34"/>
    <p:sldId id="306" r:id="rId35"/>
    <p:sldId id="296" r:id="rId36"/>
    <p:sldId id="283" r:id="rId37"/>
    <p:sldId id="278" r:id="rId38"/>
    <p:sldId id="298" r:id="rId39"/>
    <p:sldId id="299" r:id="rId40"/>
    <p:sldId id="280" r:id="rId41"/>
    <p:sldId id="281" r:id="rId42"/>
    <p:sldId id="282" r:id="rId43"/>
    <p:sldId id="290" r:id="rId44"/>
    <p:sldId id="300" r:id="rId45"/>
    <p:sldId id="291" r:id="rId46"/>
    <p:sldId id="292"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5ACAD0-57E1-4DA0-ABB7-98B28221E9E3}" v="57" dt="2019-12-05T00:58:47.982"/>
    <p1510:client id="{A4734521-63B7-4FB2-9D36-850EBB06B6E8}" v="302" dt="2019-12-05T00:53:41.2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22" autoAdjust="0"/>
    <p:restoredTop sz="87164"/>
  </p:normalViewPr>
  <p:slideViewPr>
    <p:cSldViewPr snapToGrid="0">
      <p:cViewPr varScale="1">
        <p:scale>
          <a:sx n="100" d="100"/>
          <a:sy n="100" d="100"/>
        </p:scale>
        <p:origin x="1032" y="176"/>
      </p:cViewPr>
      <p:guideLst/>
    </p:cSldViewPr>
  </p:slideViewPr>
  <p:notesTextViewPr>
    <p:cViewPr>
      <p:scale>
        <a:sx n="1" d="1"/>
        <a:sy n="1" d="1"/>
      </p:scale>
      <p:origin x="0" y="0"/>
    </p:cViewPr>
  </p:notesTextViewPr>
  <p:notesViewPr>
    <p:cSldViewPr snapToGrid="0">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0B5ACAD0-57E1-4DA0-ABB7-98B28221E9E3}"/>
    <pc:docChg chg="addSld delSld modSld">
      <pc:chgData name="" userId="" providerId="" clId="Web-{0B5ACAD0-57E1-4DA0-ABB7-98B28221E9E3}" dt="2019-12-05T00:58:47.982" v="55" actId="20577"/>
      <pc:docMkLst>
        <pc:docMk/>
      </pc:docMkLst>
      <pc:sldChg chg="add replId">
        <pc:chgData name="" userId="" providerId="" clId="Web-{0B5ACAD0-57E1-4DA0-ABB7-98B28221E9E3}" dt="2019-12-05T00:58:03.560" v="2"/>
        <pc:sldMkLst>
          <pc:docMk/>
          <pc:sldMk cId="713262734" sldId="278"/>
        </pc:sldMkLst>
      </pc:sldChg>
      <pc:sldChg chg="new del">
        <pc:chgData name="" userId="" providerId="" clId="Web-{0B5ACAD0-57E1-4DA0-ABB7-98B28221E9E3}" dt="2019-12-05T00:57:51.513" v="1"/>
        <pc:sldMkLst>
          <pc:docMk/>
          <pc:sldMk cId="2316130558" sldId="278"/>
        </pc:sldMkLst>
      </pc:sldChg>
      <pc:sldChg chg="modSp add replId">
        <pc:chgData name="" userId="" providerId="" clId="Web-{0B5ACAD0-57E1-4DA0-ABB7-98B28221E9E3}" dt="2019-12-05T00:58:47.982" v="54" actId="20577"/>
        <pc:sldMkLst>
          <pc:docMk/>
          <pc:sldMk cId="1816138253" sldId="279"/>
        </pc:sldMkLst>
        <pc:spChg chg="mod">
          <ac:chgData name="" userId="" providerId="" clId="Web-{0B5ACAD0-57E1-4DA0-ABB7-98B28221E9E3}" dt="2019-12-05T00:58:08.357" v="7" actId="20577"/>
          <ac:spMkLst>
            <pc:docMk/>
            <pc:sldMk cId="1816138253" sldId="279"/>
            <ac:spMk id="2" creationId="{AFC115F7-FA9E-451D-A44C-1DF4C0871AA5}"/>
          </ac:spMkLst>
        </pc:spChg>
        <pc:spChg chg="mod">
          <ac:chgData name="" userId="" providerId="" clId="Web-{0B5ACAD0-57E1-4DA0-ABB7-98B28221E9E3}" dt="2019-12-05T00:58:47.982" v="54" actId="20577"/>
          <ac:spMkLst>
            <pc:docMk/>
            <pc:sldMk cId="1816138253" sldId="279"/>
            <ac:spMk id="3" creationId="{858DAFB3-7D06-4A9C-9A45-6A884D9FD752}"/>
          </ac:spMkLst>
        </pc:spChg>
      </pc:sldChg>
    </pc:docChg>
  </pc:docChgLst>
  <pc:docChgLst>
    <pc:chgData clId="Web-{A4734521-63B7-4FB2-9D36-850EBB06B6E8}"/>
    <pc:docChg chg="addSld modSld">
      <pc:chgData name="" userId="" providerId="" clId="Web-{A4734521-63B7-4FB2-9D36-850EBB06B6E8}" dt="2019-12-05T00:53:40.465" v="298" actId="20577"/>
      <pc:docMkLst>
        <pc:docMk/>
      </pc:docMkLst>
      <pc:sldChg chg="modSp">
        <pc:chgData name="" userId="" providerId="" clId="Web-{A4734521-63B7-4FB2-9D36-850EBB06B6E8}" dt="2019-12-05T00:53:25.449" v="273" actId="20577"/>
        <pc:sldMkLst>
          <pc:docMk/>
          <pc:sldMk cId="632573237" sldId="276"/>
        </pc:sldMkLst>
        <pc:spChg chg="mod">
          <ac:chgData name="" userId="" providerId="" clId="Web-{A4734521-63B7-4FB2-9D36-850EBB06B6E8}" dt="2019-12-05T00:53:25.449" v="273" actId="20577"/>
          <ac:spMkLst>
            <pc:docMk/>
            <pc:sldMk cId="632573237" sldId="276"/>
            <ac:spMk id="3" creationId="{858DAFB3-7D06-4A9C-9A45-6A884D9FD752}"/>
          </ac:spMkLst>
        </pc:spChg>
      </pc:sldChg>
      <pc:sldChg chg="modSp new">
        <pc:chgData name="" userId="" providerId="" clId="Web-{A4734521-63B7-4FB2-9D36-850EBB06B6E8}" dt="2019-12-05T00:53:40.465" v="297" actId="20577"/>
        <pc:sldMkLst>
          <pc:docMk/>
          <pc:sldMk cId="3718074422" sldId="277"/>
        </pc:sldMkLst>
        <pc:spChg chg="mod">
          <ac:chgData name="" userId="" providerId="" clId="Web-{A4734521-63B7-4FB2-9D36-850EBB06B6E8}" dt="2019-12-05T00:53:40.465" v="297" actId="20577"/>
          <ac:spMkLst>
            <pc:docMk/>
            <pc:sldMk cId="3718074422" sldId="277"/>
            <ac:spMk id="2" creationId="{149135D6-0A91-43A5-8E5C-7D18DD067668}"/>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Volumes\Apple%20SSD\tcia-diagnosis-data-cleaned.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baseline="0">
                <a:solidFill>
                  <a:schemeClr val="dk1">
                    <a:lumMod val="75000"/>
                    <a:lumOff val="25000"/>
                  </a:schemeClr>
                </a:solidFill>
                <a:latin typeface="+mn-lt"/>
                <a:ea typeface="+mn-ea"/>
                <a:cs typeface="+mn-cs"/>
              </a:defRPr>
            </a:pPr>
            <a:r>
              <a:rPr lang="en-US" sz="2400"/>
              <a:t>Percentage of LIDC-IDRI Diagnostic</a:t>
            </a:r>
            <a:r>
              <a:rPr lang="en-US" sz="2400" baseline="0"/>
              <a:t> Truth class labeled data</a:t>
            </a:r>
            <a:endParaRPr lang="en-US" sz="2400"/>
          </a:p>
        </c:rich>
      </c:tx>
      <c:overlay val="0"/>
      <c:spPr>
        <a:noFill/>
        <a:ln>
          <a:noFill/>
        </a:ln>
        <a:effectLst/>
      </c:spPr>
      <c:txPr>
        <a:bodyPr rot="0" spcFirstLastPara="1" vertOverflow="ellipsis" vert="horz" wrap="square" anchor="ctr" anchorCtr="1"/>
        <a:lstStyle/>
        <a:p>
          <a:pPr>
            <a:defRPr sz="24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E970-A44D-9A91-4389A30FDC8C}"/>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E970-A44D-9A91-4389A30FDC8C}"/>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E970-A44D-9A91-4389A30FDC8C}"/>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E970-A44D-9A91-4389A30FDC8C}"/>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24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'tcia-diagnosis-data-cleaned'!$T$4:$T$7</c:f>
              <c:strCache>
                <c:ptCount val="4"/>
                <c:pt idx="0">
                  <c:v>Unknown</c:v>
                </c:pt>
                <c:pt idx="1">
                  <c:v>Benign</c:v>
                </c:pt>
                <c:pt idx="2">
                  <c:v>Malignant, primary lung cancer</c:v>
                </c:pt>
                <c:pt idx="3">
                  <c:v>Malignant metastatic</c:v>
                </c:pt>
              </c:strCache>
            </c:strRef>
          </c:cat>
          <c:val>
            <c:numRef>
              <c:f>'tcia-diagnosis-data-cleaned'!$U$4:$U$7</c:f>
              <c:numCache>
                <c:formatCode>General</c:formatCode>
                <c:ptCount val="4"/>
                <c:pt idx="0">
                  <c:v>27</c:v>
                </c:pt>
                <c:pt idx="1">
                  <c:v>36</c:v>
                </c:pt>
                <c:pt idx="2">
                  <c:v>43</c:v>
                </c:pt>
                <c:pt idx="3">
                  <c:v>51</c:v>
                </c:pt>
              </c:numCache>
            </c:numRef>
          </c:val>
          <c:extLst>
            <c:ext xmlns:c16="http://schemas.microsoft.com/office/drawing/2014/chart" uri="{C3380CC4-5D6E-409C-BE32-E72D297353CC}">
              <c16:uniqueId val="{00000008-E970-A44D-9A91-4389A30FDC8C}"/>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63351601354399223"/>
          <c:y val="0.18946157679657133"/>
          <c:w val="0.33553172313088192"/>
          <c:h val="0.70942071165154985"/>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20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9FCC0E-C90F-43C7-A225-265EAA4C6B9A}" type="doc">
      <dgm:prSet loTypeId="urn:microsoft.com/office/officeart/2005/8/layout/process1" loCatId="process" qsTypeId="urn:microsoft.com/office/officeart/2005/8/quickstyle/simple1" qsCatId="simple" csTypeId="urn:microsoft.com/office/officeart/2005/8/colors/accent1_2" csCatId="accent1" phldr="1"/>
      <dgm:spPr/>
    </dgm:pt>
    <dgm:pt modelId="{EF1F9819-CC5E-4715-B29C-A6CCAEAFBA5C}">
      <dgm:prSet phldrT="[Text]"/>
      <dgm:spPr/>
      <dgm:t>
        <a:bodyPr/>
        <a:lstStyle/>
        <a:p>
          <a:r>
            <a:rPr lang="en-US" b="1" dirty="0"/>
            <a:t>CT Images (DICOM Format)</a:t>
          </a:r>
        </a:p>
        <a:p>
          <a:r>
            <a:rPr lang="en-US" dirty="0"/>
            <a:t>Retrieve From Public Source</a:t>
          </a:r>
        </a:p>
      </dgm:t>
    </dgm:pt>
    <dgm:pt modelId="{9100011D-0B57-4163-9DD7-B8AA37D16F72}" type="parTrans" cxnId="{625613DD-1B24-4539-AC55-B63F267446B9}">
      <dgm:prSet/>
      <dgm:spPr/>
      <dgm:t>
        <a:bodyPr/>
        <a:lstStyle/>
        <a:p>
          <a:endParaRPr lang="en-US"/>
        </a:p>
      </dgm:t>
    </dgm:pt>
    <dgm:pt modelId="{8F3DDFA9-18E3-4AA6-BB1A-FBF79337193A}" type="sibTrans" cxnId="{625613DD-1B24-4539-AC55-B63F267446B9}">
      <dgm:prSet/>
      <dgm:spPr/>
      <dgm:t>
        <a:bodyPr/>
        <a:lstStyle/>
        <a:p>
          <a:endParaRPr lang="en-US"/>
        </a:p>
      </dgm:t>
    </dgm:pt>
    <dgm:pt modelId="{DF80B1B5-BAEA-4F81-A70C-AEA01E875FFF}">
      <dgm:prSet phldrT="[Text]"/>
      <dgm:spPr/>
      <dgm:t>
        <a:bodyPr/>
        <a:lstStyle/>
        <a:p>
          <a:r>
            <a:rPr lang="en-US" b="1" dirty="0"/>
            <a:t>Annotation Files (JSON Format)</a:t>
          </a:r>
        </a:p>
        <a:p>
          <a:r>
            <a:rPr lang="en-US" dirty="0"/>
            <a:t>Generated Using Annotation Tool</a:t>
          </a:r>
        </a:p>
      </dgm:t>
    </dgm:pt>
    <dgm:pt modelId="{07627C53-D2B3-48CC-B6B0-E80CB7DCAC5A}" type="parTrans" cxnId="{3BD40037-D7D0-4E7A-A5A4-0A6B31201739}">
      <dgm:prSet/>
      <dgm:spPr/>
      <dgm:t>
        <a:bodyPr/>
        <a:lstStyle/>
        <a:p>
          <a:endParaRPr lang="en-US"/>
        </a:p>
      </dgm:t>
    </dgm:pt>
    <dgm:pt modelId="{056AD5EF-BBFF-4757-A4BC-E5608AE06B30}" type="sibTrans" cxnId="{3BD40037-D7D0-4E7A-A5A4-0A6B31201739}">
      <dgm:prSet/>
      <dgm:spPr/>
      <dgm:t>
        <a:bodyPr/>
        <a:lstStyle/>
        <a:p>
          <a:endParaRPr lang="en-US"/>
        </a:p>
      </dgm:t>
    </dgm:pt>
    <dgm:pt modelId="{CDBA55E9-109E-4690-9FC0-1526D758B904}">
      <dgm:prSet phldrT="[Text]"/>
      <dgm:spPr/>
      <dgm:t>
        <a:bodyPr/>
        <a:lstStyle/>
        <a:p>
          <a:r>
            <a:rPr lang="en-US" b="1" dirty="0"/>
            <a:t>Normalized 3D Arrays (.</a:t>
          </a:r>
          <a:r>
            <a:rPr lang="en-US" b="1" dirty="0" err="1"/>
            <a:t>npy</a:t>
          </a:r>
          <a:r>
            <a:rPr lang="en-US" b="1" dirty="0"/>
            <a:t> Format)</a:t>
          </a:r>
        </a:p>
        <a:p>
          <a:r>
            <a:rPr lang="en-US" dirty="0"/>
            <a:t>Generated From Annotation Files + DICOM Files Using Normalization System</a:t>
          </a:r>
        </a:p>
        <a:p>
          <a:endParaRPr lang="en-US" dirty="0"/>
        </a:p>
      </dgm:t>
    </dgm:pt>
    <dgm:pt modelId="{D95D9BA9-ABF1-468C-ACB7-D2EFEF5E19AC}" type="parTrans" cxnId="{E7EA600D-E772-4E48-ACC9-6065E710C705}">
      <dgm:prSet/>
      <dgm:spPr/>
      <dgm:t>
        <a:bodyPr/>
        <a:lstStyle/>
        <a:p>
          <a:endParaRPr lang="en-US"/>
        </a:p>
      </dgm:t>
    </dgm:pt>
    <dgm:pt modelId="{1D3A23BB-4A0B-4E50-AEC3-1D893D71BEDE}" type="sibTrans" cxnId="{E7EA600D-E772-4E48-ACC9-6065E710C705}">
      <dgm:prSet/>
      <dgm:spPr/>
      <dgm:t>
        <a:bodyPr/>
        <a:lstStyle/>
        <a:p>
          <a:endParaRPr lang="en-US"/>
        </a:p>
      </dgm:t>
    </dgm:pt>
    <dgm:pt modelId="{994E9A66-8587-4BFD-981A-CB02708560B3}">
      <dgm:prSet phldrT="[Text]"/>
      <dgm:spPr/>
      <dgm:t>
        <a:bodyPr/>
        <a:lstStyle/>
        <a:p>
          <a:r>
            <a:rPr lang="en-US" b="1" dirty="0"/>
            <a:t>3D CNN (</a:t>
          </a:r>
          <a:r>
            <a:rPr lang="en-US" b="1" dirty="0" err="1"/>
            <a:t>Tensorflow</a:t>
          </a:r>
          <a:r>
            <a:rPr lang="en-US" b="1" dirty="0"/>
            <a:t>)</a:t>
          </a:r>
        </a:p>
        <a:p>
          <a:r>
            <a:rPr lang="en-US" dirty="0"/>
            <a:t>Trained + Tested Using Normalized 3D Arrays</a:t>
          </a:r>
        </a:p>
      </dgm:t>
    </dgm:pt>
    <dgm:pt modelId="{E7D013F4-D63A-405F-B0D2-AEFAD67CB2E5}" type="parTrans" cxnId="{C855326E-6C65-4F38-8537-F9D5841185A5}">
      <dgm:prSet/>
      <dgm:spPr/>
      <dgm:t>
        <a:bodyPr/>
        <a:lstStyle/>
        <a:p>
          <a:endParaRPr lang="en-US"/>
        </a:p>
      </dgm:t>
    </dgm:pt>
    <dgm:pt modelId="{B366A6EA-ADD5-42F0-AA00-3B1C95268EFC}" type="sibTrans" cxnId="{C855326E-6C65-4F38-8537-F9D5841185A5}">
      <dgm:prSet/>
      <dgm:spPr/>
      <dgm:t>
        <a:bodyPr/>
        <a:lstStyle/>
        <a:p>
          <a:endParaRPr lang="en-US"/>
        </a:p>
      </dgm:t>
    </dgm:pt>
    <dgm:pt modelId="{0B82DE12-604B-420F-A40D-2935DA931F97}" type="pres">
      <dgm:prSet presAssocID="{699FCC0E-C90F-43C7-A225-265EAA4C6B9A}" presName="Name0" presStyleCnt="0">
        <dgm:presLayoutVars>
          <dgm:dir/>
          <dgm:resizeHandles val="exact"/>
        </dgm:presLayoutVars>
      </dgm:prSet>
      <dgm:spPr/>
    </dgm:pt>
    <dgm:pt modelId="{628E4E9B-2405-4CC4-B3D0-E482A418A2A8}" type="pres">
      <dgm:prSet presAssocID="{EF1F9819-CC5E-4715-B29C-A6CCAEAFBA5C}" presName="node" presStyleLbl="node1" presStyleIdx="0" presStyleCnt="4">
        <dgm:presLayoutVars>
          <dgm:bulletEnabled val="1"/>
        </dgm:presLayoutVars>
      </dgm:prSet>
      <dgm:spPr/>
    </dgm:pt>
    <dgm:pt modelId="{C887C6AE-133A-4592-9E50-09810EC0E7EF}" type="pres">
      <dgm:prSet presAssocID="{8F3DDFA9-18E3-4AA6-BB1A-FBF79337193A}" presName="sibTrans" presStyleLbl="sibTrans2D1" presStyleIdx="0" presStyleCnt="3"/>
      <dgm:spPr/>
    </dgm:pt>
    <dgm:pt modelId="{F3C6F6AE-6D7E-4CF6-933C-499251870EC2}" type="pres">
      <dgm:prSet presAssocID="{8F3DDFA9-18E3-4AA6-BB1A-FBF79337193A}" presName="connectorText" presStyleLbl="sibTrans2D1" presStyleIdx="0" presStyleCnt="3"/>
      <dgm:spPr/>
    </dgm:pt>
    <dgm:pt modelId="{45C8ACA0-FCE6-40E1-90B8-7F35B0160AB9}" type="pres">
      <dgm:prSet presAssocID="{DF80B1B5-BAEA-4F81-A70C-AEA01E875FFF}" presName="node" presStyleLbl="node1" presStyleIdx="1" presStyleCnt="4">
        <dgm:presLayoutVars>
          <dgm:bulletEnabled val="1"/>
        </dgm:presLayoutVars>
      </dgm:prSet>
      <dgm:spPr/>
    </dgm:pt>
    <dgm:pt modelId="{C2422442-F47A-45D6-AD61-24DC5110998F}" type="pres">
      <dgm:prSet presAssocID="{056AD5EF-BBFF-4757-A4BC-E5608AE06B30}" presName="sibTrans" presStyleLbl="sibTrans2D1" presStyleIdx="1" presStyleCnt="3"/>
      <dgm:spPr/>
    </dgm:pt>
    <dgm:pt modelId="{C4645A46-6C13-4FDD-9BE3-45B3A9518A65}" type="pres">
      <dgm:prSet presAssocID="{056AD5EF-BBFF-4757-A4BC-E5608AE06B30}" presName="connectorText" presStyleLbl="sibTrans2D1" presStyleIdx="1" presStyleCnt="3"/>
      <dgm:spPr/>
    </dgm:pt>
    <dgm:pt modelId="{620D5524-461B-46B4-953C-ED2F02B70F1A}" type="pres">
      <dgm:prSet presAssocID="{CDBA55E9-109E-4690-9FC0-1526D758B904}" presName="node" presStyleLbl="node1" presStyleIdx="2" presStyleCnt="4">
        <dgm:presLayoutVars>
          <dgm:bulletEnabled val="1"/>
        </dgm:presLayoutVars>
      </dgm:prSet>
      <dgm:spPr/>
    </dgm:pt>
    <dgm:pt modelId="{75448AE3-06FC-4A35-82B3-D77690BE3FBE}" type="pres">
      <dgm:prSet presAssocID="{1D3A23BB-4A0B-4E50-AEC3-1D893D71BEDE}" presName="sibTrans" presStyleLbl="sibTrans2D1" presStyleIdx="2" presStyleCnt="3"/>
      <dgm:spPr/>
    </dgm:pt>
    <dgm:pt modelId="{F5FB8A46-638D-4ACA-90D6-40287BBBB162}" type="pres">
      <dgm:prSet presAssocID="{1D3A23BB-4A0B-4E50-AEC3-1D893D71BEDE}" presName="connectorText" presStyleLbl="sibTrans2D1" presStyleIdx="2" presStyleCnt="3"/>
      <dgm:spPr/>
    </dgm:pt>
    <dgm:pt modelId="{EEE9269A-1E1C-4845-B2B1-1099BB6FCDAF}" type="pres">
      <dgm:prSet presAssocID="{994E9A66-8587-4BFD-981A-CB02708560B3}" presName="node" presStyleLbl="node1" presStyleIdx="3" presStyleCnt="4">
        <dgm:presLayoutVars>
          <dgm:bulletEnabled val="1"/>
        </dgm:presLayoutVars>
      </dgm:prSet>
      <dgm:spPr/>
    </dgm:pt>
  </dgm:ptLst>
  <dgm:cxnLst>
    <dgm:cxn modelId="{08B35503-01BC-4FC5-88C9-B16962DEB576}" type="presOf" srcId="{8F3DDFA9-18E3-4AA6-BB1A-FBF79337193A}" destId="{C887C6AE-133A-4592-9E50-09810EC0E7EF}" srcOrd="0" destOrd="0" presId="urn:microsoft.com/office/officeart/2005/8/layout/process1"/>
    <dgm:cxn modelId="{E7EA600D-E772-4E48-ACC9-6065E710C705}" srcId="{699FCC0E-C90F-43C7-A225-265EAA4C6B9A}" destId="{CDBA55E9-109E-4690-9FC0-1526D758B904}" srcOrd="2" destOrd="0" parTransId="{D95D9BA9-ABF1-468C-ACB7-D2EFEF5E19AC}" sibTransId="{1D3A23BB-4A0B-4E50-AEC3-1D893D71BEDE}"/>
    <dgm:cxn modelId="{1EFBCC19-2982-4594-B72E-AEF2F60CDB25}" type="presOf" srcId="{699FCC0E-C90F-43C7-A225-265EAA4C6B9A}" destId="{0B82DE12-604B-420F-A40D-2935DA931F97}" srcOrd="0" destOrd="0" presId="urn:microsoft.com/office/officeart/2005/8/layout/process1"/>
    <dgm:cxn modelId="{B1FB7725-DB41-4BCD-90C1-6F06F9A3A063}" type="presOf" srcId="{056AD5EF-BBFF-4757-A4BC-E5608AE06B30}" destId="{C4645A46-6C13-4FDD-9BE3-45B3A9518A65}" srcOrd="1" destOrd="0" presId="urn:microsoft.com/office/officeart/2005/8/layout/process1"/>
    <dgm:cxn modelId="{B76C9F29-F8A6-4B0C-A14D-A6F053622515}" type="presOf" srcId="{EF1F9819-CC5E-4715-B29C-A6CCAEAFBA5C}" destId="{628E4E9B-2405-4CC4-B3D0-E482A418A2A8}" srcOrd="0" destOrd="0" presId="urn:microsoft.com/office/officeart/2005/8/layout/process1"/>
    <dgm:cxn modelId="{BC3AD32D-B409-41AC-AF52-7D2668585BD6}" type="presOf" srcId="{DF80B1B5-BAEA-4F81-A70C-AEA01E875FFF}" destId="{45C8ACA0-FCE6-40E1-90B8-7F35B0160AB9}" srcOrd="0" destOrd="0" presId="urn:microsoft.com/office/officeart/2005/8/layout/process1"/>
    <dgm:cxn modelId="{3BD40037-D7D0-4E7A-A5A4-0A6B31201739}" srcId="{699FCC0E-C90F-43C7-A225-265EAA4C6B9A}" destId="{DF80B1B5-BAEA-4F81-A70C-AEA01E875FFF}" srcOrd="1" destOrd="0" parTransId="{07627C53-D2B3-48CC-B6B0-E80CB7DCAC5A}" sibTransId="{056AD5EF-BBFF-4757-A4BC-E5608AE06B30}"/>
    <dgm:cxn modelId="{B39E6246-BA48-4C99-9958-D77018A7F702}" type="presOf" srcId="{056AD5EF-BBFF-4757-A4BC-E5608AE06B30}" destId="{C2422442-F47A-45D6-AD61-24DC5110998F}" srcOrd="0" destOrd="0" presId="urn:microsoft.com/office/officeart/2005/8/layout/process1"/>
    <dgm:cxn modelId="{3F85AE62-B137-447B-B6AF-937097E5926C}" type="presOf" srcId="{1D3A23BB-4A0B-4E50-AEC3-1D893D71BEDE}" destId="{75448AE3-06FC-4A35-82B3-D77690BE3FBE}" srcOrd="0" destOrd="0" presId="urn:microsoft.com/office/officeart/2005/8/layout/process1"/>
    <dgm:cxn modelId="{C855326E-6C65-4F38-8537-F9D5841185A5}" srcId="{699FCC0E-C90F-43C7-A225-265EAA4C6B9A}" destId="{994E9A66-8587-4BFD-981A-CB02708560B3}" srcOrd="3" destOrd="0" parTransId="{E7D013F4-D63A-405F-B0D2-AEFAD67CB2E5}" sibTransId="{B366A6EA-ADD5-42F0-AA00-3B1C95268EFC}"/>
    <dgm:cxn modelId="{715E0297-42BA-4B57-9EF6-D1DD00CC205A}" type="presOf" srcId="{CDBA55E9-109E-4690-9FC0-1526D758B904}" destId="{620D5524-461B-46B4-953C-ED2F02B70F1A}" srcOrd="0" destOrd="0" presId="urn:microsoft.com/office/officeart/2005/8/layout/process1"/>
    <dgm:cxn modelId="{3036C7B9-8C85-42AB-B2C2-456221643A51}" type="presOf" srcId="{994E9A66-8587-4BFD-981A-CB02708560B3}" destId="{EEE9269A-1E1C-4845-B2B1-1099BB6FCDAF}" srcOrd="0" destOrd="0" presId="urn:microsoft.com/office/officeart/2005/8/layout/process1"/>
    <dgm:cxn modelId="{8073B1CC-79B4-4635-A026-FACA35A5D27B}" type="presOf" srcId="{8F3DDFA9-18E3-4AA6-BB1A-FBF79337193A}" destId="{F3C6F6AE-6D7E-4CF6-933C-499251870EC2}" srcOrd="1" destOrd="0" presId="urn:microsoft.com/office/officeart/2005/8/layout/process1"/>
    <dgm:cxn modelId="{625613DD-1B24-4539-AC55-B63F267446B9}" srcId="{699FCC0E-C90F-43C7-A225-265EAA4C6B9A}" destId="{EF1F9819-CC5E-4715-B29C-A6CCAEAFBA5C}" srcOrd="0" destOrd="0" parTransId="{9100011D-0B57-4163-9DD7-B8AA37D16F72}" sibTransId="{8F3DDFA9-18E3-4AA6-BB1A-FBF79337193A}"/>
    <dgm:cxn modelId="{1938F9E7-C372-4594-BF9A-DD7FFCBEABDC}" type="presOf" srcId="{1D3A23BB-4A0B-4E50-AEC3-1D893D71BEDE}" destId="{F5FB8A46-638D-4ACA-90D6-40287BBBB162}" srcOrd="1" destOrd="0" presId="urn:microsoft.com/office/officeart/2005/8/layout/process1"/>
    <dgm:cxn modelId="{228FB278-67D9-4189-821B-DED29710EF8E}" type="presParOf" srcId="{0B82DE12-604B-420F-A40D-2935DA931F97}" destId="{628E4E9B-2405-4CC4-B3D0-E482A418A2A8}" srcOrd="0" destOrd="0" presId="urn:microsoft.com/office/officeart/2005/8/layout/process1"/>
    <dgm:cxn modelId="{86F18677-3502-48FE-8E1D-DAD50C9E98A6}" type="presParOf" srcId="{0B82DE12-604B-420F-A40D-2935DA931F97}" destId="{C887C6AE-133A-4592-9E50-09810EC0E7EF}" srcOrd="1" destOrd="0" presId="urn:microsoft.com/office/officeart/2005/8/layout/process1"/>
    <dgm:cxn modelId="{2FC674F1-0C83-403B-B91C-794AACA6726E}" type="presParOf" srcId="{C887C6AE-133A-4592-9E50-09810EC0E7EF}" destId="{F3C6F6AE-6D7E-4CF6-933C-499251870EC2}" srcOrd="0" destOrd="0" presId="urn:microsoft.com/office/officeart/2005/8/layout/process1"/>
    <dgm:cxn modelId="{2E753BDA-CD82-42B4-AF43-03CF64C824A1}" type="presParOf" srcId="{0B82DE12-604B-420F-A40D-2935DA931F97}" destId="{45C8ACA0-FCE6-40E1-90B8-7F35B0160AB9}" srcOrd="2" destOrd="0" presId="urn:microsoft.com/office/officeart/2005/8/layout/process1"/>
    <dgm:cxn modelId="{39C96778-4A88-496A-BE58-2CD7B622ADDA}" type="presParOf" srcId="{0B82DE12-604B-420F-A40D-2935DA931F97}" destId="{C2422442-F47A-45D6-AD61-24DC5110998F}" srcOrd="3" destOrd="0" presId="urn:microsoft.com/office/officeart/2005/8/layout/process1"/>
    <dgm:cxn modelId="{8A672EB3-0CA5-4A94-A2B7-9798C513624C}" type="presParOf" srcId="{C2422442-F47A-45D6-AD61-24DC5110998F}" destId="{C4645A46-6C13-4FDD-9BE3-45B3A9518A65}" srcOrd="0" destOrd="0" presId="urn:microsoft.com/office/officeart/2005/8/layout/process1"/>
    <dgm:cxn modelId="{69431D00-31CC-4A74-9ECC-30650124CD51}" type="presParOf" srcId="{0B82DE12-604B-420F-A40D-2935DA931F97}" destId="{620D5524-461B-46B4-953C-ED2F02B70F1A}" srcOrd="4" destOrd="0" presId="urn:microsoft.com/office/officeart/2005/8/layout/process1"/>
    <dgm:cxn modelId="{5662F38E-DBDD-473B-9EB0-C226C0511647}" type="presParOf" srcId="{0B82DE12-604B-420F-A40D-2935DA931F97}" destId="{75448AE3-06FC-4A35-82B3-D77690BE3FBE}" srcOrd="5" destOrd="0" presId="urn:microsoft.com/office/officeart/2005/8/layout/process1"/>
    <dgm:cxn modelId="{86CDEAE2-7B5E-4C57-A112-C51ADEC661FD}" type="presParOf" srcId="{75448AE3-06FC-4A35-82B3-D77690BE3FBE}" destId="{F5FB8A46-638D-4ACA-90D6-40287BBBB162}" srcOrd="0" destOrd="0" presId="urn:microsoft.com/office/officeart/2005/8/layout/process1"/>
    <dgm:cxn modelId="{4E1EB22D-D071-432D-ACA9-9BA0850FC5B7}" type="presParOf" srcId="{0B82DE12-604B-420F-A40D-2935DA931F97}" destId="{EEE9269A-1E1C-4845-B2B1-1099BB6FCDAF}"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8E4E9B-2405-4CC4-B3D0-E482A418A2A8}">
      <dsp:nvSpPr>
        <dsp:cNvPr id="0" name=""/>
        <dsp:cNvSpPr/>
      </dsp:nvSpPr>
      <dsp:spPr>
        <a:xfrm>
          <a:off x="4621" y="793513"/>
          <a:ext cx="2020453" cy="27643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CT Images (DICOM Format)</a:t>
          </a:r>
        </a:p>
        <a:p>
          <a:pPr marL="0" lvl="0" indent="0" algn="ctr" defTabSz="800100">
            <a:lnSpc>
              <a:spcPct val="90000"/>
            </a:lnSpc>
            <a:spcBef>
              <a:spcPct val="0"/>
            </a:spcBef>
            <a:spcAft>
              <a:spcPct val="35000"/>
            </a:spcAft>
            <a:buNone/>
          </a:pPr>
          <a:r>
            <a:rPr lang="en-US" sz="1800" kern="1200" dirty="0"/>
            <a:t>Retrieve From Public Source</a:t>
          </a:r>
        </a:p>
      </dsp:txBody>
      <dsp:txXfrm>
        <a:off x="63798" y="852690"/>
        <a:ext cx="1902099" cy="2645957"/>
      </dsp:txXfrm>
    </dsp:sp>
    <dsp:sp modelId="{C887C6AE-133A-4592-9E50-09810EC0E7EF}">
      <dsp:nvSpPr>
        <dsp:cNvPr id="0" name=""/>
        <dsp:cNvSpPr/>
      </dsp:nvSpPr>
      <dsp:spPr>
        <a:xfrm>
          <a:off x="2227119" y="1925132"/>
          <a:ext cx="428336" cy="50107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227119" y="2025346"/>
        <a:ext cx="299835" cy="300644"/>
      </dsp:txXfrm>
    </dsp:sp>
    <dsp:sp modelId="{45C8ACA0-FCE6-40E1-90B8-7F35B0160AB9}">
      <dsp:nvSpPr>
        <dsp:cNvPr id="0" name=""/>
        <dsp:cNvSpPr/>
      </dsp:nvSpPr>
      <dsp:spPr>
        <a:xfrm>
          <a:off x="2833255" y="793513"/>
          <a:ext cx="2020453" cy="27643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Annotation Files (JSON Format)</a:t>
          </a:r>
        </a:p>
        <a:p>
          <a:pPr marL="0" lvl="0" indent="0" algn="ctr" defTabSz="800100">
            <a:lnSpc>
              <a:spcPct val="90000"/>
            </a:lnSpc>
            <a:spcBef>
              <a:spcPct val="0"/>
            </a:spcBef>
            <a:spcAft>
              <a:spcPct val="35000"/>
            </a:spcAft>
            <a:buNone/>
          </a:pPr>
          <a:r>
            <a:rPr lang="en-US" sz="1800" kern="1200" dirty="0"/>
            <a:t>Generated Using Annotation Tool</a:t>
          </a:r>
        </a:p>
      </dsp:txBody>
      <dsp:txXfrm>
        <a:off x="2892432" y="852690"/>
        <a:ext cx="1902099" cy="2645957"/>
      </dsp:txXfrm>
    </dsp:sp>
    <dsp:sp modelId="{C2422442-F47A-45D6-AD61-24DC5110998F}">
      <dsp:nvSpPr>
        <dsp:cNvPr id="0" name=""/>
        <dsp:cNvSpPr/>
      </dsp:nvSpPr>
      <dsp:spPr>
        <a:xfrm>
          <a:off x="5055754" y="1925132"/>
          <a:ext cx="428336" cy="50107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055754" y="2025346"/>
        <a:ext cx="299835" cy="300644"/>
      </dsp:txXfrm>
    </dsp:sp>
    <dsp:sp modelId="{620D5524-461B-46B4-953C-ED2F02B70F1A}">
      <dsp:nvSpPr>
        <dsp:cNvPr id="0" name=""/>
        <dsp:cNvSpPr/>
      </dsp:nvSpPr>
      <dsp:spPr>
        <a:xfrm>
          <a:off x="5661890" y="793513"/>
          <a:ext cx="2020453" cy="27643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Normalized 3D Arrays (.</a:t>
          </a:r>
          <a:r>
            <a:rPr lang="en-US" sz="1800" b="1" kern="1200" dirty="0" err="1"/>
            <a:t>npy</a:t>
          </a:r>
          <a:r>
            <a:rPr lang="en-US" sz="1800" b="1" kern="1200" dirty="0"/>
            <a:t> Format)</a:t>
          </a:r>
        </a:p>
        <a:p>
          <a:pPr marL="0" lvl="0" indent="0" algn="ctr" defTabSz="800100">
            <a:lnSpc>
              <a:spcPct val="90000"/>
            </a:lnSpc>
            <a:spcBef>
              <a:spcPct val="0"/>
            </a:spcBef>
            <a:spcAft>
              <a:spcPct val="35000"/>
            </a:spcAft>
            <a:buNone/>
          </a:pPr>
          <a:r>
            <a:rPr lang="en-US" sz="1800" kern="1200" dirty="0"/>
            <a:t>Generated From Annotation Files + DICOM Files Using Normalization System</a:t>
          </a:r>
        </a:p>
        <a:p>
          <a:pPr marL="0" lvl="0" indent="0" algn="ctr" defTabSz="800100">
            <a:lnSpc>
              <a:spcPct val="90000"/>
            </a:lnSpc>
            <a:spcBef>
              <a:spcPct val="0"/>
            </a:spcBef>
            <a:spcAft>
              <a:spcPct val="35000"/>
            </a:spcAft>
            <a:buNone/>
          </a:pPr>
          <a:endParaRPr lang="en-US" sz="1800" kern="1200" dirty="0"/>
        </a:p>
      </dsp:txBody>
      <dsp:txXfrm>
        <a:off x="5721067" y="852690"/>
        <a:ext cx="1902099" cy="2645957"/>
      </dsp:txXfrm>
    </dsp:sp>
    <dsp:sp modelId="{75448AE3-06FC-4A35-82B3-D77690BE3FBE}">
      <dsp:nvSpPr>
        <dsp:cNvPr id="0" name=""/>
        <dsp:cNvSpPr/>
      </dsp:nvSpPr>
      <dsp:spPr>
        <a:xfrm>
          <a:off x="7884389" y="1925132"/>
          <a:ext cx="428336" cy="50107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884389" y="2025346"/>
        <a:ext cx="299835" cy="300644"/>
      </dsp:txXfrm>
    </dsp:sp>
    <dsp:sp modelId="{EEE9269A-1E1C-4845-B2B1-1099BB6FCDAF}">
      <dsp:nvSpPr>
        <dsp:cNvPr id="0" name=""/>
        <dsp:cNvSpPr/>
      </dsp:nvSpPr>
      <dsp:spPr>
        <a:xfrm>
          <a:off x="8490525" y="793513"/>
          <a:ext cx="2020453" cy="27643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3D CNN (</a:t>
          </a:r>
          <a:r>
            <a:rPr lang="en-US" sz="1800" b="1" kern="1200" dirty="0" err="1"/>
            <a:t>Tensorflow</a:t>
          </a:r>
          <a:r>
            <a:rPr lang="en-US" sz="1800" b="1" kern="1200" dirty="0"/>
            <a:t>)</a:t>
          </a:r>
        </a:p>
        <a:p>
          <a:pPr marL="0" lvl="0" indent="0" algn="ctr" defTabSz="800100">
            <a:lnSpc>
              <a:spcPct val="90000"/>
            </a:lnSpc>
            <a:spcBef>
              <a:spcPct val="0"/>
            </a:spcBef>
            <a:spcAft>
              <a:spcPct val="35000"/>
            </a:spcAft>
            <a:buNone/>
          </a:pPr>
          <a:r>
            <a:rPr lang="en-US" sz="1800" kern="1200" dirty="0"/>
            <a:t>Trained + Tested Using Normalized 3D Arrays</a:t>
          </a:r>
        </a:p>
      </dsp:txBody>
      <dsp:txXfrm>
        <a:off x="8549702" y="852690"/>
        <a:ext cx="1902099" cy="26459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A41F02-30B3-44E2-B34D-AC29E554B906}" type="datetimeFigureOut">
              <a:rPr lang="en-US" smtClean="0"/>
              <a:t>12/5/19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9274D5-73C5-4DFA-80E1-7962725DA139}" type="slidenum">
              <a:rPr lang="en-US" smtClean="0"/>
              <a:t>‹#›</a:t>
            </a:fld>
            <a:endParaRPr lang="en-US"/>
          </a:p>
        </p:txBody>
      </p:sp>
    </p:spTree>
    <p:extLst>
      <p:ext uri="{BB962C8B-B14F-4D97-AF65-F5344CB8AC3E}">
        <p14:creationId xmlns:p14="http://schemas.microsoft.com/office/powerpoint/2010/main" val="1698834464"/>
      </p:ext>
    </p:extLst>
  </p:cSld>
  <p:clrMap bg1="dk1" tx1="lt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﻿Imaging of coronary calcification by computed tom- </a:t>
            </a:r>
            <a:r>
              <a:rPr lang="en-US" b="1" dirty="0" err="1"/>
              <a:t>ography</a:t>
            </a:r>
            <a:r>
              <a:rPr lang="en-US" b="1" dirty="0"/>
              <a:t>. In non-enhanced scans, coronary calcium is clearly depicted because of its high computed tomography attenuation. Here, calcium in the left main and left anterior descending </a:t>
            </a:r>
            <a:r>
              <a:rPr lang="en-US" b="1" dirty="0" err="1"/>
              <a:t>coron</a:t>
            </a:r>
            <a:r>
              <a:rPr lang="en-US" b="1" dirty="0"/>
              <a:t>- </a:t>
            </a:r>
            <a:r>
              <a:rPr lang="en-US" b="1" dirty="0" err="1"/>
              <a:t>ary</a:t>
            </a:r>
            <a:r>
              <a:rPr lang="en-US" b="1" dirty="0"/>
              <a:t> artery as well as diagonal branches is present (arrow).</a:t>
            </a:r>
          </a:p>
          <a:p>
            <a:endParaRPr lang="en-US" b="1" dirty="0"/>
          </a:p>
        </p:txBody>
      </p:sp>
      <p:sp>
        <p:nvSpPr>
          <p:cNvPr id="4" name="Slide Number Placeholder 3"/>
          <p:cNvSpPr>
            <a:spLocks noGrp="1"/>
          </p:cNvSpPr>
          <p:nvPr>
            <p:ph type="sldNum" sz="quarter" idx="5"/>
          </p:nvPr>
        </p:nvSpPr>
        <p:spPr/>
        <p:txBody>
          <a:bodyPr/>
          <a:lstStyle/>
          <a:p>
            <a:fld id="{D29274D5-73C5-4DFA-80E1-7962725DA139}" type="slidenum">
              <a:rPr lang="en-US" smtClean="0"/>
              <a:t>6</a:t>
            </a:fld>
            <a:endParaRPr lang="en-US"/>
          </a:p>
        </p:txBody>
      </p:sp>
    </p:spTree>
    <p:extLst>
      <p:ext uri="{BB962C8B-B14F-4D97-AF65-F5344CB8AC3E}">
        <p14:creationId xmlns:p14="http://schemas.microsoft.com/office/powerpoint/2010/main" val="3653671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7F2-575D-45A7-93FB-BAFA24A083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88171B-90B6-459D-8B4D-89D215EB59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B4096D-620B-48C5-BAD3-A282AB79AD2C}"/>
              </a:ext>
            </a:extLst>
          </p:cNvPr>
          <p:cNvSpPr>
            <a:spLocks noGrp="1"/>
          </p:cNvSpPr>
          <p:nvPr>
            <p:ph type="dt" sz="half" idx="10"/>
          </p:nvPr>
        </p:nvSpPr>
        <p:spPr/>
        <p:txBody>
          <a:bodyPr/>
          <a:lstStyle/>
          <a:p>
            <a:fld id="{13CBB6F5-C449-40D6-A67F-5481C42993B4}" type="datetime1">
              <a:rPr lang="en-US" smtClean="0"/>
              <a:t>12/5/19</a:t>
            </a:fld>
            <a:endParaRPr lang="en-US"/>
          </a:p>
        </p:txBody>
      </p:sp>
      <p:sp>
        <p:nvSpPr>
          <p:cNvPr id="5" name="Footer Placeholder 4">
            <a:extLst>
              <a:ext uri="{FF2B5EF4-FFF2-40B4-BE49-F238E27FC236}">
                <a16:creationId xmlns:a16="http://schemas.microsoft.com/office/drawing/2014/main" id="{A88F53A7-8CC7-4C80-87FE-38925C6E07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AA1FA-1C62-4DF2-89E3-5DBBAC3C887C}"/>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291286395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3E02D-D73B-459D-B6B0-CCA66E114A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87D89B-6403-4D31-94E9-D17DEBC6A0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33EF3-5D80-4DD7-AC02-7DB9AF311DA4}"/>
              </a:ext>
            </a:extLst>
          </p:cNvPr>
          <p:cNvSpPr>
            <a:spLocks noGrp="1"/>
          </p:cNvSpPr>
          <p:nvPr>
            <p:ph type="dt" sz="half" idx="10"/>
          </p:nvPr>
        </p:nvSpPr>
        <p:spPr/>
        <p:txBody>
          <a:bodyPr/>
          <a:lstStyle/>
          <a:p>
            <a:fld id="{FB0D8FDB-3C0B-49CE-B45E-F0CC4E3104AC}" type="datetime1">
              <a:rPr lang="en-US" smtClean="0"/>
              <a:t>12/5/19</a:t>
            </a:fld>
            <a:endParaRPr lang="en-US"/>
          </a:p>
        </p:txBody>
      </p:sp>
      <p:sp>
        <p:nvSpPr>
          <p:cNvPr id="5" name="Footer Placeholder 4">
            <a:extLst>
              <a:ext uri="{FF2B5EF4-FFF2-40B4-BE49-F238E27FC236}">
                <a16:creationId xmlns:a16="http://schemas.microsoft.com/office/drawing/2014/main" id="{171F387E-2E26-40C1-969D-9FFD903BC9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F05603-AFCE-48D4-B549-9AC89223764F}"/>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2329214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4C4741-1D2E-4270-9AAA-C82747C03A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B632D0-7B2B-4A9F-B8B5-DE9E3C4672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08AD15-14C0-4371-A368-004536723E79}"/>
              </a:ext>
            </a:extLst>
          </p:cNvPr>
          <p:cNvSpPr>
            <a:spLocks noGrp="1"/>
          </p:cNvSpPr>
          <p:nvPr>
            <p:ph type="dt" sz="half" idx="10"/>
          </p:nvPr>
        </p:nvSpPr>
        <p:spPr/>
        <p:txBody>
          <a:bodyPr/>
          <a:lstStyle/>
          <a:p>
            <a:fld id="{250EBFE0-23DA-4A52-9A08-F634C525FF62}" type="datetime1">
              <a:rPr lang="en-US" smtClean="0"/>
              <a:t>12/5/19</a:t>
            </a:fld>
            <a:endParaRPr lang="en-US"/>
          </a:p>
        </p:txBody>
      </p:sp>
      <p:sp>
        <p:nvSpPr>
          <p:cNvPr id="5" name="Footer Placeholder 4">
            <a:extLst>
              <a:ext uri="{FF2B5EF4-FFF2-40B4-BE49-F238E27FC236}">
                <a16:creationId xmlns:a16="http://schemas.microsoft.com/office/drawing/2014/main" id="{29E2F88B-6D45-4537-B798-F9123EE41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C54D4D-FD67-4B42-A278-A905DE42F43E}"/>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3073821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5A3D4-F06B-49F8-8D30-8A5882F6E69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3D64023-97B6-4699-A955-83D87BD737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FFF78F-E049-4F71-8B68-0D29696C5CFF}"/>
              </a:ext>
            </a:extLst>
          </p:cNvPr>
          <p:cNvSpPr>
            <a:spLocks noGrp="1"/>
          </p:cNvSpPr>
          <p:nvPr>
            <p:ph type="dt" sz="half" idx="10"/>
          </p:nvPr>
        </p:nvSpPr>
        <p:spPr/>
        <p:txBody>
          <a:bodyPr/>
          <a:lstStyle/>
          <a:p>
            <a:fld id="{06946BB3-2B41-4B2F-8B14-7523353B7327}" type="datetime1">
              <a:rPr lang="en-US" smtClean="0"/>
              <a:t>12/5/19</a:t>
            </a:fld>
            <a:endParaRPr lang="en-US"/>
          </a:p>
        </p:txBody>
      </p:sp>
      <p:sp>
        <p:nvSpPr>
          <p:cNvPr id="5" name="Footer Placeholder 4">
            <a:extLst>
              <a:ext uri="{FF2B5EF4-FFF2-40B4-BE49-F238E27FC236}">
                <a16:creationId xmlns:a16="http://schemas.microsoft.com/office/drawing/2014/main" id="{768CA1C6-75B8-4828-814F-EF99255776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6F0BC-2D98-4B35-A5CB-E3B1C034269E}"/>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34374693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AB630-5D25-430D-AF80-DCA26F89BB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D52192-CA5C-4D19-924A-FCF8317A64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385DF7-4990-4B2A-B4F7-C6A40DAC4053}"/>
              </a:ext>
            </a:extLst>
          </p:cNvPr>
          <p:cNvSpPr>
            <a:spLocks noGrp="1"/>
          </p:cNvSpPr>
          <p:nvPr>
            <p:ph type="dt" sz="half" idx="10"/>
          </p:nvPr>
        </p:nvSpPr>
        <p:spPr/>
        <p:txBody>
          <a:bodyPr/>
          <a:lstStyle/>
          <a:p>
            <a:fld id="{A7A3D52E-9EE5-435B-984D-E9D097063176}" type="datetime1">
              <a:rPr lang="en-US" smtClean="0"/>
              <a:t>12/5/19</a:t>
            </a:fld>
            <a:endParaRPr lang="en-US"/>
          </a:p>
        </p:txBody>
      </p:sp>
      <p:sp>
        <p:nvSpPr>
          <p:cNvPr id="5" name="Footer Placeholder 4">
            <a:extLst>
              <a:ext uri="{FF2B5EF4-FFF2-40B4-BE49-F238E27FC236}">
                <a16:creationId xmlns:a16="http://schemas.microsoft.com/office/drawing/2014/main" id="{BFA30555-92F3-44B5-84FA-0515A8AA05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C69B4-DF31-4F79-9852-5436F15E78F9}"/>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2763558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BDB98-D1BF-4095-BE16-D36D0BF5EA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CA412D-39ED-491C-B9D2-67FEEF7A8E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3EB7F3-88FE-4ADD-AC2D-477E272BC90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88ABF0-9CD9-448F-BBE6-CFF53499BF30}"/>
              </a:ext>
            </a:extLst>
          </p:cNvPr>
          <p:cNvSpPr>
            <a:spLocks noGrp="1"/>
          </p:cNvSpPr>
          <p:nvPr>
            <p:ph type="dt" sz="half" idx="10"/>
          </p:nvPr>
        </p:nvSpPr>
        <p:spPr/>
        <p:txBody>
          <a:bodyPr/>
          <a:lstStyle/>
          <a:p>
            <a:fld id="{98623A53-82F6-4EFD-BD05-5138A790B34D}" type="datetime1">
              <a:rPr lang="en-US" smtClean="0"/>
              <a:t>12/5/19</a:t>
            </a:fld>
            <a:endParaRPr lang="en-US"/>
          </a:p>
        </p:txBody>
      </p:sp>
      <p:sp>
        <p:nvSpPr>
          <p:cNvPr id="6" name="Footer Placeholder 5">
            <a:extLst>
              <a:ext uri="{FF2B5EF4-FFF2-40B4-BE49-F238E27FC236}">
                <a16:creationId xmlns:a16="http://schemas.microsoft.com/office/drawing/2014/main" id="{614905C5-C464-48C7-8E9C-BA963E0725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70F5C4-55E4-4847-AA38-C567E6C7C105}"/>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276417726"/>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8BD5A-2204-40D7-B93E-8F8166DB38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65401D-6B3B-4193-BFC6-9816118DF9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9C67E9-01F9-4756-9661-ED49B6DC78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D8D7AE-24C7-4B1E-888B-FCFB5C9C84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208E5D-C44B-470E-843E-19BE1DBEA1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50B3C1-848C-4AB3-ABDE-07D0793A28B7}"/>
              </a:ext>
            </a:extLst>
          </p:cNvPr>
          <p:cNvSpPr>
            <a:spLocks noGrp="1"/>
          </p:cNvSpPr>
          <p:nvPr>
            <p:ph type="dt" sz="half" idx="10"/>
          </p:nvPr>
        </p:nvSpPr>
        <p:spPr/>
        <p:txBody>
          <a:bodyPr/>
          <a:lstStyle/>
          <a:p>
            <a:fld id="{8AB50154-8ACB-4E61-88F1-0EB4AA71703F}" type="datetime1">
              <a:rPr lang="en-US" smtClean="0"/>
              <a:t>12/5/19</a:t>
            </a:fld>
            <a:endParaRPr lang="en-US"/>
          </a:p>
        </p:txBody>
      </p:sp>
      <p:sp>
        <p:nvSpPr>
          <p:cNvPr id="8" name="Footer Placeholder 7">
            <a:extLst>
              <a:ext uri="{FF2B5EF4-FFF2-40B4-BE49-F238E27FC236}">
                <a16:creationId xmlns:a16="http://schemas.microsoft.com/office/drawing/2014/main" id="{5B30C3B6-0F52-49E7-8882-8AB945E753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5B4630-B475-4D8F-B535-F9439B49739C}"/>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1204587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80CB-CEC1-41C5-8D37-B96C88A414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6E9E85-BFA1-4016-8C3A-AA535B83BF4E}"/>
              </a:ext>
            </a:extLst>
          </p:cNvPr>
          <p:cNvSpPr>
            <a:spLocks noGrp="1"/>
          </p:cNvSpPr>
          <p:nvPr>
            <p:ph type="dt" sz="half" idx="10"/>
          </p:nvPr>
        </p:nvSpPr>
        <p:spPr/>
        <p:txBody>
          <a:bodyPr/>
          <a:lstStyle/>
          <a:p>
            <a:fld id="{D1D7B0A4-1B79-4BD0-8D5A-6AEAD5915E1E}" type="datetime1">
              <a:rPr lang="en-US" smtClean="0"/>
              <a:t>12/5/19</a:t>
            </a:fld>
            <a:endParaRPr lang="en-US"/>
          </a:p>
        </p:txBody>
      </p:sp>
      <p:sp>
        <p:nvSpPr>
          <p:cNvPr id="4" name="Footer Placeholder 3">
            <a:extLst>
              <a:ext uri="{FF2B5EF4-FFF2-40B4-BE49-F238E27FC236}">
                <a16:creationId xmlns:a16="http://schemas.microsoft.com/office/drawing/2014/main" id="{24540636-4176-4917-980D-4A42E4DCD54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DF35E6-1884-423F-954B-D9A12844EF83}"/>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4175474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7D16C-FD08-4F55-80F7-18129E803E36}"/>
              </a:ext>
            </a:extLst>
          </p:cNvPr>
          <p:cNvSpPr>
            <a:spLocks noGrp="1"/>
          </p:cNvSpPr>
          <p:nvPr>
            <p:ph type="dt" sz="half" idx="10"/>
          </p:nvPr>
        </p:nvSpPr>
        <p:spPr/>
        <p:txBody>
          <a:bodyPr/>
          <a:lstStyle/>
          <a:p>
            <a:fld id="{E7EEF50C-A940-4A3F-8A22-7AA5DB89A4E8}" type="datetime1">
              <a:rPr lang="en-US" smtClean="0"/>
              <a:t>12/5/19</a:t>
            </a:fld>
            <a:endParaRPr lang="en-US"/>
          </a:p>
        </p:txBody>
      </p:sp>
      <p:sp>
        <p:nvSpPr>
          <p:cNvPr id="3" name="Footer Placeholder 2">
            <a:extLst>
              <a:ext uri="{FF2B5EF4-FFF2-40B4-BE49-F238E27FC236}">
                <a16:creationId xmlns:a16="http://schemas.microsoft.com/office/drawing/2014/main" id="{D76318A4-1965-4238-B6D2-19B69A85CE5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398D4F-67CE-49B4-9C6B-55994996DB99}"/>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156334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22EF2-53ED-4AFB-B93B-D1613B39FC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7B96D9-6D70-4064-AA37-CC3C3B3D0C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B2BF28-C7CE-42EB-BFED-09A9D75BE8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CECBDF-A121-4495-AFF7-E44C48A5DCBA}"/>
              </a:ext>
            </a:extLst>
          </p:cNvPr>
          <p:cNvSpPr>
            <a:spLocks noGrp="1"/>
          </p:cNvSpPr>
          <p:nvPr>
            <p:ph type="dt" sz="half" idx="10"/>
          </p:nvPr>
        </p:nvSpPr>
        <p:spPr/>
        <p:txBody>
          <a:bodyPr/>
          <a:lstStyle/>
          <a:p>
            <a:fld id="{57DEF46C-E0B3-4A01-913E-BADA6DAAF321}" type="datetime1">
              <a:rPr lang="en-US" smtClean="0"/>
              <a:t>12/5/19</a:t>
            </a:fld>
            <a:endParaRPr lang="en-US"/>
          </a:p>
        </p:txBody>
      </p:sp>
      <p:sp>
        <p:nvSpPr>
          <p:cNvPr id="6" name="Footer Placeholder 5">
            <a:extLst>
              <a:ext uri="{FF2B5EF4-FFF2-40B4-BE49-F238E27FC236}">
                <a16:creationId xmlns:a16="http://schemas.microsoft.com/office/drawing/2014/main" id="{D3D19C04-801A-44D2-A8C3-803E84A4A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DFE5CF-B617-4752-96E8-363EE495307D}"/>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3815554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58B7E-B80C-411A-9A98-C187AA5A70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C51D0E-2BF0-463A-9844-87D4239D33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91D23B-CDAF-41FB-BECF-B00F547431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759D1A-F774-4ADC-83E6-AF3A04B9008F}"/>
              </a:ext>
            </a:extLst>
          </p:cNvPr>
          <p:cNvSpPr>
            <a:spLocks noGrp="1"/>
          </p:cNvSpPr>
          <p:nvPr>
            <p:ph type="dt" sz="half" idx="10"/>
          </p:nvPr>
        </p:nvSpPr>
        <p:spPr/>
        <p:txBody>
          <a:bodyPr/>
          <a:lstStyle/>
          <a:p>
            <a:fld id="{5AB391E0-DBD6-406C-A7E5-C028C24579AD}" type="datetime1">
              <a:rPr lang="en-US" smtClean="0"/>
              <a:t>12/5/19</a:t>
            </a:fld>
            <a:endParaRPr lang="en-US"/>
          </a:p>
        </p:txBody>
      </p:sp>
      <p:sp>
        <p:nvSpPr>
          <p:cNvPr id="6" name="Footer Placeholder 5">
            <a:extLst>
              <a:ext uri="{FF2B5EF4-FFF2-40B4-BE49-F238E27FC236}">
                <a16:creationId xmlns:a16="http://schemas.microsoft.com/office/drawing/2014/main" id="{2F644572-7AF2-4E96-832F-D97A912E30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139ED7-B466-4813-AC41-A01C216E7294}"/>
              </a:ext>
            </a:extLst>
          </p:cNvPr>
          <p:cNvSpPr>
            <a:spLocks noGrp="1"/>
          </p:cNvSpPr>
          <p:nvPr>
            <p:ph type="sldNum" sz="quarter" idx="12"/>
          </p:nvPr>
        </p:nvSpPr>
        <p:spPr/>
        <p:txBody>
          <a:bodyPr/>
          <a:lstStyle/>
          <a:p>
            <a:fld id="{C8AF1244-B993-4839-983B-6D3FD1D19F16}" type="slidenum">
              <a:rPr lang="en-US" smtClean="0"/>
              <a:t>‹#›</a:t>
            </a:fld>
            <a:endParaRPr lang="en-US"/>
          </a:p>
        </p:txBody>
      </p:sp>
    </p:spTree>
    <p:extLst>
      <p:ext uri="{BB962C8B-B14F-4D97-AF65-F5344CB8AC3E}">
        <p14:creationId xmlns:p14="http://schemas.microsoft.com/office/powerpoint/2010/main" val="268234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7A4F61-5054-4C9E-A5C0-087C20D89B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ADE9C1-53C7-44B3-9A25-0E468E0A96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1E21D2-B269-43AC-A5FE-C8CC956A8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465A0C-E439-4196-A021-E9DE8F3D2993}" type="datetime1">
              <a:rPr lang="en-US" smtClean="0"/>
              <a:t>12/5/19</a:t>
            </a:fld>
            <a:endParaRPr lang="en-US"/>
          </a:p>
        </p:txBody>
      </p:sp>
      <p:sp>
        <p:nvSpPr>
          <p:cNvPr id="5" name="Footer Placeholder 4">
            <a:extLst>
              <a:ext uri="{FF2B5EF4-FFF2-40B4-BE49-F238E27FC236}">
                <a16:creationId xmlns:a16="http://schemas.microsoft.com/office/drawing/2014/main" id="{A43A5228-70C1-4A55-B135-CF0E3F82AD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47B83FA-848A-4960-BBDE-5277B9DF79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AF1244-B993-4839-983B-6D3FD1D19F16}" type="slidenum">
              <a:rPr lang="en-US" smtClean="0"/>
              <a:t>‹#›</a:t>
            </a:fld>
            <a:endParaRPr lang="en-US"/>
          </a:p>
        </p:txBody>
      </p:sp>
    </p:spTree>
    <p:extLst>
      <p:ext uri="{BB962C8B-B14F-4D97-AF65-F5344CB8AC3E}">
        <p14:creationId xmlns:p14="http://schemas.microsoft.com/office/powerpoint/2010/main" val="1588035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22104-6BB3-5A41-B7A4-442D2A8F377F}"/>
              </a:ext>
            </a:extLst>
          </p:cNvPr>
          <p:cNvSpPr>
            <a:spLocks noGrp="1"/>
          </p:cNvSpPr>
          <p:nvPr>
            <p:ph type="ctrTitle"/>
          </p:nvPr>
        </p:nvSpPr>
        <p:spPr/>
        <p:txBody>
          <a:bodyPr>
            <a:normAutofit fontScale="90000"/>
          </a:bodyPr>
          <a:lstStyle/>
          <a:p>
            <a:r>
              <a:rPr lang="en-US" b="1" dirty="0"/>
              <a:t>Cardiovascular risk computed via Deep Learning (DL) on thoracic CT scans</a:t>
            </a:r>
            <a:br>
              <a:rPr lang="en-US" dirty="0"/>
            </a:br>
            <a:endParaRPr lang="en-US" dirty="0"/>
          </a:p>
        </p:txBody>
      </p:sp>
      <p:sp>
        <p:nvSpPr>
          <p:cNvPr id="3" name="Subtitle 2">
            <a:extLst>
              <a:ext uri="{FF2B5EF4-FFF2-40B4-BE49-F238E27FC236}">
                <a16:creationId xmlns:a16="http://schemas.microsoft.com/office/drawing/2014/main" id="{932B21DC-B38B-3346-8356-F510B393B03D}"/>
              </a:ext>
            </a:extLst>
          </p:cNvPr>
          <p:cNvSpPr>
            <a:spLocks noGrp="1"/>
          </p:cNvSpPr>
          <p:nvPr>
            <p:ph type="subTitle" idx="1"/>
          </p:nvPr>
        </p:nvSpPr>
        <p:spPr/>
        <p:txBody>
          <a:bodyPr/>
          <a:lstStyle/>
          <a:p>
            <a:r>
              <a:rPr lang="en-US" dirty="0"/>
              <a:t>Timothy Burt, </a:t>
            </a:r>
            <a:r>
              <a:rPr lang="en-US" dirty="0" err="1"/>
              <a:t>Luben</a:t>
            </a:r>
            <a:r>
              <a:rPr lang="en-US" dirty="0"/>
              <a:t> Popov, Yuan Zi</a:t>
            </a:r>
          </a:p>
          <a:p>
            <a:r>
              <a:rPr lang="en-US" dirty="0"/>
              <a:t>COSC 7373 Adv. Computer Vision F19 Team 1</a:t>
            </a:r>
          </a:p>
        </p:txBody>
      </p:sp>
      <p:sp>
        <p:nvSpPr>
          <p:cNvPr id="4" name="Slide Number Placeholder 3">
            <a:extLst>
              <a:ext uri="{FF2B5EF4-FFF2-40B4-BE49-F238E27FC236}">
                <a16:creationId xmlns:a16="http://schemas.microsoft.com/office/drawing/2014/main" id="{D7C4457B-F14B-A74F-B31F-8111B5F4ABAB}"/>
              </a:ext>
            </a:extLst>
          </p:cNvPr>
          <p:cNvSpPr>
            <a:spLocks noGrp="1"/>
          </p:cNvSpPr>
          <p:nvPr>
            <p:ph type="sldNum" sz="quarter" idx="12"/>
          </p:nvPr>
        </p:nvSpPr>
        <p:spPr/>
        <p:txBody>
          <a:bodyPr/>
          <a:lstStyle/>
          <a:p>
            <a:fld id="{C8AF1244-B993-4839-983B-6D3FD1D19F16}" type="slidenum">
              <a:rPr lang="en-US" smtClean="0"/>
              <a:t>1</a:t>
            </a:fld>
            <a:endParaRPr lang="en-US"/>
          </a:p>
        </p:txBody>
      </p:sp>
    </p:spTree>
    <p:extLst>
      <p:ext uri="{BB962C8B-B14F-4D97-AF65-F5344CB8AC3E}">
        <p14:creationId xmlns:p14="http://schemas.microsoft.com/office/powerpoint/2010/main" val="27614659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DDFAA-CD20-4FF0-BA17-A02E37734696}"/>
              </a:ext>
            </a:extLst>
          </p:cNvPr>
          <p:cNvSpPr>
            <a:spLocks noGrp="1"/>
          </p:cNvSpPr>
          <p:nvPr>
            <p:ph type="title"/>
          </p:nvPr>
        </p:nvSpPr>
        <p:spPr/>
        <p:txBody>
          <a:bodyPr/>
          <a:lstStyle/>
          <a:p>
            <a:r>
              <a:rPr lang="en-US" dirty="0"/>
              <a:t>Annotation Tool: Goals</a:t>
            </a:r>
          </a:p>
        </p:txBody>
      </p:sp>
      <p:sp>
        <p:nvSpPr>
          <p:cNvPr id="7" name="Content Placeholder 6">
            <a:extLst>
              <a:ext uri="{FF2B5EF4-FFF2-40B4-BE49-F238E27FC236}">
                <a16:creationId xmlns:a16="http://schemas.microsoft.com/office/drawing/2014/main" id="{9220D1CC-0F07-46DC-8462-D2B13C142050}"/>
              </a:ext>
            </a:extLst>
          </p:cNvPr>
          <p:cNvSpPr>
            <a:spLocks noGrp="1"/>
          </p:cNvSpPr>
          <p:nvPr>
            <p:ph idx="1"/>
          </p:nvPr>
        </p:nvSpPr>
        <p:spPr>
          <a:xfrm>
            <a:off x="838200" y="1825625"/>
            <a:ext cx="7857565" cy="4351338"/>
          </a:xfrm>
        </p:spPr>
        <p:txBody>
          <a:bodyPr/>
          <a:lstStyle/>
          <a:p>
            <a:r>
              <a:rPr lang="en-US" dirty="0"/>
              <a:t>Allow user to import a folder of DICOM (.</a:t>
            </a:r>
            <a:r>
              <a:rPr lang="en-US" dirty="0" err="1"/>
              <a:t>dcm</a:t>
            </a:r>
            <a:r>
              <a:rPr lang="en-US" dirty="0"/>
              <a:t>) files and view its contents as a cross sectional image </a:t>
            </a:r>
          </a:p>
          <a:p>
            <a:r>
              <a:rPr lang="en-US" dirty="0"/>
              <a:t>Allow user to mark eight key landmarks on two key slices of the cross sectional image (four landmarks per slice) and export the landmarks as an annotation so that the CT images can be cropped and normalized using that data</a:t>
            </a:r>
          </a:p>
          <a:p>
            <a:r>
              <a:rPr lang="en-US" dirty="0"/>
              <a:t>Minimize the time it takes the user to annotate each cross sectional image by providing an intuitive UI</a:t>
            </a:r>
          </a:p>
        </p:txBody>
      </p:sp>
      <p:pic>
        <p:nvPicPr>
          <p:cNvPr id="4" name="Picture 3">
            <a:extLst>
              <a:ext uri="{FF2B5EF4-FFF2-40B4-BE49-F238E27FC236}">
                <a16:creationId xmlns:a16="http://schemas.microsoft.com/office/drawing/2014/main" id="{C1B047CF-28B1-4FE5-BEB5-E9308EA6BFBD}"/>
              </a:ext>
            </a:extLst>
          </p:cNvPr>
          <p:cNvPicPr>
            <a:picLocks noChangeAspect="1"/>
          </p:cNvPicPr>
          <p:nvPr/>
        </p:nvPicPr>
        <p:blipFill>
          <a:blip r:embed="rId2"/>
          <a:stretch>
            <a:fillRect/>
          </a:stretch>
        </p:blipFill>
        <p:spPr>
          <a:xfrm>
            <a:off x="8695765" y="1690688"/>
            <a:ext cx="2658035" cy="4798401"/>
          </a:xfrm>
          <a:prstGeom prst="rect">
            <a:avLst/>
          </a:prstGeom>
        </p:spPr>
      </p:pic>
      <p:sp>
        <p:nvSpPr>
          <p:cNvPr id="3" name="Slide Number Placeholder 2">
            <a:extLst>
              <a:ext uri="{FF2B5EF4-FFF2-40B4-BE49-F238E27FC236}">
                <a16:creationId xmlns:a16="http://schemas.microsoft.com/office/drawing/2014/main" id="{6F966458-0AF7-461C-AF39-6D90B6690477}"/>
              </a:ext>
            </a:extLst>
          </p:cNvPr>
          <p:cNvSpPr>
            <a:spLocks noGrp="1"/>
          </p:cNvSpPr>
          <p:nvPr>
            <p:ph type="sldNum" sz="quarter" idx="12"/>
          </p:nvPr>
        </p:nvSpPr>
        <p:spPr/>
        <p:txBody>
          <a:bodyPr/>
          <a:lstStyle/>
          <a:p>
            <a:fld id="{C8AF1244-B993-4839-983B-6D3FD1D19F16}" type="slidenum">
              <a:rPr lang="en-US" smtClean="0"/>
              <a:t>10</a:t>
            </a:fld>
            <a:endParaRPr lang="en-US"/>
          </a:p>
        </p:txBody>
      </p:sp>
    </p:spTree>
    <p:extLst>
      <p:ext uri="{BB962C8B-B14F-4D97-AF65-F5344CB8AC3E}">
        <p14:creationId xmlns:p14="http://schemas.microsoft.com/office/powerpoint/2010/main" val="3877623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705A0-18A8-4BCB-B543-41A676974192}"/>
              </a:ext>
            </a:extLst>
          </p:cNvPr>
          <p:cNvSpPr>
            <a:spLocks noGrp="1"/>
          </p:cNvSpPr>
          <p:nvPr>
            <p:ph type="title"/>
          </p:nvPr>
        </p:nvSpPr>
        <p:spPr/>
        <p:txBody>
          <a:bodyPr/>
          <a:lstStyle/>
          <a:p>
            <a:r>
              <a:rPr lang="en-US" dirty="0"/>
              <a:t>Annotation Tool: Reading DICOM Files</a:t>
            </a:r>
          </a:p>
        </p:txBody>
      </p:sp>
      <p:sp>
        <p:nvSpPr>
          <p:cNvPr id="3" name="Content Placeholder 2">
            <a:extLst>
              <a:ext uri="{FF2B5EF4-FFF2-40B4-BE49-F238E27FC236}">
                <a16:creationId xmlns:a16="http://schemas.microsoft.com/office/drawing/2014/main" id="{74A7BDEE-2849-469F-9EBA-020BA3EBE5A4}"/>
              </a:ext>
            </a:extLst>
          </p:cNvPr>
          <p:cNvSpPr>
            <a:spLocks noGrp="1"/>
          </p:cNvSpPr>
          <p:nvPr>
            <p:ph idx="1"/>
          </p:nvPr>
        </p:nvSpPr>
        <p:spPr/>
        <p:txBody>
          <a:bodyPr/>
          <a:lstStyle/>
          <a:p>
            <a:r>
              <a:rPr lang="en-US" dirty="0"/>
              <a:t>We read DICOM files using the </a:t>
            </a:r>
            <a:r>
              <a:rPr lang="en-US" dirty="0" err="1"/>
              <a:t>Pydicom</a:t>
            </a:r>
            <a:r>
              <a:rPr lang="en-US" dirty="0"/>
              <a:t> library</a:t>
            </a:r>
          </a:p>
          <a:p>
            <a:pPr lvl="1"/>
            <a:r>
              <a:rPr lang="en-US" dirty="0"/>
              <a:t>Automatically reads pixel array data into a scalar value</a:t>
            </a:r>
          </a:p>
          <a:p>
            <a:pPr lvl="1"/>
            <a:r>
              <a:rPr lang="en-US" dirty="0"/>
              <a:t>Provides a convenient interface to read attribute data</a:t>
            </a:r>
          </a:p>
          <a:p>
            <a:r>
              <a:rPr lang="en-US" dirty="0"/>
              <a:t>Scan directory for DICOM files, create array of </a:t>
            </a:r>
            <a:r>
              <a:rPr lang="en-US" dirty="0" err="1"/>
              <a:t>Pydicom</a:t>
            </a:r>
            <a:r>
              <a:rPr lang="en-US" dirty="0"/>
              <a:t> objects for files with slice location values, sort by slice location values</a:t>
            </a:r>
          </a:p>
          <a:p>
            <a:pPr lvl="1"/>
            <a:r>
              <a:rPr lang="en-US" dirty="0"/>
              <a:t>Slice location values represent the position of the cross sectional image slice represented by the DICOM file in millimeters; using this as the sorting value guarantees that the slices will be in the correct order [1]</a:t>
            </a:r>
          </a:p>
        </p:txBody>
      </p:sp>
      <p:sp>
        <p:nvSpPr>
          <p:cNvPr id="4" name="Slide Number Placeholder 3">
            <a:extLst>
              <a:ext uri="{FF2B5EF4-FFF2-40B4-BE49-F238E27FC236}">
                <a16:creationId xmlns:a16="http://schemas.microsoft.com/office/drawing/2014/main" id="{478DC06A-8DAB-41F0-81F3-D2095AE96696}"/>
              </a:ext>
            </a:extLst>
          </p:cNvPr>
          <p:cNvSpPr>
            <a:spLocks noGrp="1"/>
          </p:cNvSpPr>
          <p:nvPr>
            <p:ph type="sldNum" sz="quarter" idx="12"/>
          </p:nvPr>
        </p:nvSpPr>
        <p:spPr/>
        <p:txBody>
          <a:bodyPr/>
          <a:lstStyle/>
          <a:p>
            <a:fld id="{C8AF1244-B993-4839-983B-6D3FD1D19F16}" type="slidenum">
              <a:rPr lang="en-US" smtClean="0"/>
              <a:t>11</a:t>
            </a:fld>
            <a:endParaRPr lang="en-US" dirty="0"/>
          </a:p>
        </p:txBody>
      </p:sp>
      <p:sp>
        <p:nvSpPr>
          <p:cNvPr id="5" name="Rectangle 4">
            <a:extLst>
              <a:ext uri="{FF2B5EF4-FFF2-40B4-BE49-F238E27FC236}">
                <a16:creationId xmlns:a16="http://schemas.microsoft.com/office/drawing/2014/main" id="{2A814B9C-0663-4072-BCCD-6B8A472282A5}"/>
              </a:ext>
            </a:extLst>
          </p:cNvPr>
          <p:cNvSpPr/>
          <p:nvPr/>
        </p:nvSpPr>
        <p:spPr>
          <a:xfrm>
            <a:off x="265486" y="6075144"/>
            <a:ext cx="10515600" cy="646331"/>
          </a:xfrm>
          <a:prstGeom prst="rect">
            <a:avLst/>
          </a:prstGeom>
        </p:spPr>
        <p:txBody>
          <a:bodyPr wrap="square">
            <a:spAutoFit/>
          </a:bodyPr>
          <a:lstStyle/>
          <a:p>
            <a:pPr marL="406400" indent="-406400"/>
            <a:r>
              <a:rPr lang="en-US" dirty="0"/>
              <a:t>[1] </a:t>
            </a:r>
            <a:r>
              <a:rPr lang="en-US" dirty="0" err="1"/>
              <a:t>Innolitics</a:t>
            </a:r>
            <a:r>
              <a:rPr lang="en-US" dirty="0"/>
              <a:t>, “Slice Location Attribute – DICOM Standard Browser.” [Online]. Available: https://dicom.innolitics.com/ciods/ct-image/image-plane/00201041. [Accessed: 04-Dec-2019].</a:t>
            </a:r>
            <a:endParaRPr lang="en-US" sz="1600" dirty="0">
              <a:effectLst/>
            </a:endParaRPr>
          </a:p>
        </p:txBody>
      </p:sp>
    </p:spTree>
    <p:extLst>
      <p:ext uri="{BB962C8B-B14F-4D97-AF65-F5344CB8AC3E}">
        <p14:creationId xmlns:p14="http://schemas.microsoft.com/office/powerpoint/2010/main" val="4205459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705A0-18A8-4BCB-B543-41A676974192}"/>
              </a:ext>
            </a:extLst>
          </p:cNvPr>
          <p:cNvSpPr>
            <a:spLocks noGrp="1"/>
          </p:cNvSpPr>
          <p:nvPr>
            <p:ph type="title"/>
          </p:nvPr>
        </p:nvSpPr>
        <p:spPr/>
        <p:txBody>
          <a:bodyPr/>
          <a:lstStyle/>
          <a:p>
            <a:r>
              <a:rPr lang="en-US" dirty="0"/>
              <a:t>Annotation Tool: DICOM File Edge Cases</a:t>
            </a:r>
          </a:p>
        </p:txBody>
      </p:sp>
      <p:sp>
        <p:nvSpPr>
          <p:cNvPr id="3" name="Content Placeholder 2">
            <a:extLst>
              <a:ext uri="{FF2B5EF4-FFF2-40B4-BE49-F238E27FC236}">
                <a16:creationId xmlns:a16="http://schemas.microsoft.com/office/drawing/2014/main" id="{74A7BDEE-2849-469F-9EBA-020BA3EBE5A4}"/>
              </a:ext>
            </a:extLst>
          </p:cNvPr>
          <p:cNvSpPr>
            <a:spLocks noGrp="1"/>
          </p:cNvSpPr>
          <p:nvPr>
            <p:ph idx="1"/>
          </p:nvPr>
        </p:nvSpPr>
        <p:spPr/>
        <p:txBody>
          <a:bodyPr/>
          <a:lstStyle/>
          <a:p>
            <a:r>
              <a:rPr lang="en-US" dirty="0"/>
              <a:t>Assumptions: user has only placed DICOM files of the same series within the folder they are trying to open</a:t>
            </a:r>
          </a:p>
          <a:p>
            <a:pPr lvl="1"/>
            <a:r>
              <a:rPr lang="en-US" dirty="0"/>
              <a:t>Many DICOM viewing programs as well as the </a:t>
            </a:r>
            <a:r>
              <a:rPr lang="en-US" dirty="0" err="1"/>
              <a:t>Pydicom</a:t>
            </a:r>
            <a:r>
              <a:rPr lang="en-US" dirty="0"/>
              <a:t> sample code do this; it’s safe to assume user is smart enough to not mix their data</a:t>
            </a:r>
          </a:p>
          <a:p>
            <a:r>
              <a:rPr lang="en-US" dirty="0"/>
              <a:t>Error handling: cancel and open an error popup if user selects a folder with less than two DICOM files with slice location attributes</a:t>
            </a:r>
          </a:p>
          <a:p>
            <a:r>
              <a:rPr lang="en-US" dirty="0"/>
              <a:t>Ignore DICOM files that begin with a “.”</a:t>
            </a:r>
          </a:p>
          <a:p>
            <a:pPr lvl="1"/>
            <a:r>
              <a:rPr lang="en-US" dirty="0"/>
              <a:t>Our data had extra files with a “.” prefix and they crashed any DICOM reader we opened them with</a:t>
            </a:r>
          </a:p>
          <a:p>
            <a:r>
              <a:rPr lang="en-US" dirty="0"/>
              <a:t>Ignore DICOM files with no slice location attribute</a:t>
            </a:r>
          </a:p>
        </p:txBody>
      </p:sp>
      <p:sp>
        <p:nvSpPr>
          <p:cNvPr id="4" name="Slide Number Placeholder 3">
            <a:extLst>
              <a:ext uri="{FF2B5EF4-FFF2-40B4-BE49-F238E27FC236}">
                <a16:creationId xmlns:a16="http://schemas.microsoft.com/office/drawing/2014/main" id="{CAB2D486-9AE4-4521-8E53-C0E7A03A9CB7}"/>
              </a:ext>
            </a:extLst>
          </p:cNvPr>
          <p:cNvSpPr>
            <a:spLocks noGrp="1"/>
          </p:cNvSpPr>
          <p:nvPr>
            <p:ph type="sldNum" sz="quarter" idx="12"/>
          </p:nvPr>
        </p:nvSpPr>
        <p:spPr/>
        <p:txBody>
          <a:bodyPr/>
          <a:lstStyle/>
          <a:p>
            <a:fld id="{C8AF1244-B993-4839-983B-6D3FD1D19F16}" type="slidenum">
              <a:rPr lang="en-US" smtClean="0"/>
              <a:t>12</a:t>
            </a:fld>
            <a:endParaRPr lang="en-US"/>
          </a:p>
        </p:txBody>
      </p:sp>
    </p:spTree>
    <p:extLst>
      <p:ext uri="{BB962C8B-B14F-4D97-AF65-F5344CB8AC3E}">
        <p14:creationId xmlns:p14="http://schemas.microsoft.com/office/powerpoint/2010/main" val="12966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62CAC-1EBA-402F-9641-E195420212DE}"/>
              </a:ext>
            </a:extLst>
          </p:cNvPr>
          <p:cNvSpPr>
            <a:spLocks noGrp="1"/>
          </p:cNvSpPr>
          <p:nvPr>
            <p:ph type="title"/>
          </p:nvPr>
        </p:nvSpPr>
        <p:spPr/>
        <p:txBody>
          <a:bodyPr/>
          <a:lstStyle/>
          <a:p>
            <a:r>
              <a:rPr lang="en-US" dirty="0"/>
              <a:t>Annotation Tool: Displaying CT Images</a:t>
            </a:r>
          </a:p>
        </p:txBody>
      </p:sp>
      <p:sp>
        <p:nvSpPr>
          <p:cNvPr id="8" name="Content Placeholder 7">
            <a:extLst>
              <a:ext uri="{FF2B5EF4-FFF2-40B4-BE49-F238E27FC236}">
                <a16:creationId xmlns:a16="http://schemas.microsoft.com/office/drawing/2014/main" id="{F262367E-A05F-4D06-BB0D-D4194577D445}"/>
              </a:ext>
            </a:extLst>
          </p:cNvPr>
          <p:cNvSpPr>
            <a:spLocks noGrp="1"/>
          </p:cNvSpPr>
          <p:nvPr>
            <p:ph idx="1"/>
          </p:nvPr>
        </p:nvSpPr>
        <p:spPr/>
        <p:txBody>
          <a:bodyPr/>
          <a:lstStyle/>
          <a:p>
            <a:r>
              <a:rPr lang="en-US" dirty="0"/>
              <a:t>To display CT images in the annotation tool, the scalar values need to be converted to grayscale 8 bit color space (0-255)</a:t>
            </a:r>
          </a:p>
          <a:p>
            <a:r>
              <a:rPr lang="en-US" dirty="0"/>
              <a:t>Simply normalizing from the minimum scalar value in the cross sectional image to the maximum value causes a dull, gray image due to the padding value used for the background, which is much lower than any other pixel value</a:t>
            </a:r>
          </a:p>
          <a:p>
            <a:r>
              <a:rPr lang="en-US" dirty="0"/>
              <a:t>Thus, the final method for displaying the images takes the second</a:t>
            </a:r>
            <a:r>
              <a:rPr lang="en-US" b="1" dirty="0"/>
              <a:t> </a:t>
            </a:r>
            <a:r>
              <a:rPr lang="en-US" dirty="0"/>
              <a:t>lowest pixel value in the entire cross sectional image and uses that as the minimum for normalization, adding more visible detail to the preview image</a:t>
            </a:r>
          </a:p>
        </p:txBody>
      </p:sp>
      <p:sp>
        <p:nvSpPr>
          <p:cNvPr id="3" name="Slide Number Placeholder 2">
            <a:extLst>
              <a:ext uri="{FF2B5EF4-FFF2-40B4-BE49-F238E27FC236}">
                <a16:creationId xmlns:a16="http://schemas.microsoft.com/office/drawing/2014/main" id="{0B4714DA-1851-4AD5-A6B6-58DA87525E6E}"/>
              </a:ext>
            </a:extLst>
          </p:cNvPr>
          <p:cNvSpPr>
            <a:spLocks noGrp="1"/>
          </p:cNvSpPr>
          <p:nvPr>
            <p:ph type="sldNum" sz="quarter" idx="12"/>
          </p:nvPr>
        </p:nvSpPr>
        <p:spPr/>
        <p:txBody>
          <a:bodyPr/>
          <a:lstStyle/>
          <a:p>
            <a:fld id="{C8AF1244-B993-4839-983B-6D3FD1D19F16}" type="slidenum">
              <a:rPr lang="en-US" smtClean="0"/>
              <a:t>13</a:t>
            </a:fld>
            <a:endParaRPr lang="en-US"/>
          </a:p>
        </p:txBody>
      </p:sp>
    </p:spTree>
    <p:extLst>
      <p:ext uri="{BB962C8B-B14F-4D97-AF65-F5344CB8AC3E}">
        <p14:creationId xmlns:p14="http://schemas.microsoft.com/office/powerpoint/2010/main" val="3963857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62CAC-1EBA-402F-9641-E195420212DE}"/>
              </a:ext>
            </a:extLst>
          </p:cNvPr>
          <p:cNvSpPr>
            <a:spLocks noGrp="1"/>
          </p:cNvSpPr>
          <p:nvPr>
            <p:ph type="title"/>
          </p:nvPr>
        </p:nvSpPr>
        <p:spPr/>
        <p:txBody>
          <a:bodyPr/>
          <a:lstStyle/>
          <a:p>
            <a:r>
              <a:rPr lang="en-US" dirty="0"/>
              <a:t>Annotation Tool: Displaying CT Images</a:t>
            </a:r>
          </a:p>
        </p:txBody>
      </p:sp>
      <p:pic>
        <p:nvPicPr>
          <p:cNvPr id="4" name="Content Placeholder 3">
            <a:extLst>
              <a:ext uri="{FF2B5EF4-FFF2-40B4-BE49-F238E27FC236}">
                <a16:creationId xmlns:a16="http://schemas.microsoft.com/office/drawing/2014/main" id="{7A25B1E2-2EE0-4B5D-8E19-C66E7199E2D2}"/>
              </a:ext>
            </a:extLst>
          </p:cNvPr>
          <p:cNvPicPr>
            <a:picLocks noGrp="1" noChangeAspect="1"/>
          </p:cNvPicPr>
          <p:nvPr>
            <p:ph idx="1"/>
          </p:nvPr>
        </p:nvPicPr>
        <p:blipFill>
          <a:blip r:embed="rId2"/>
          <a:stretch>
            <a:fillRect/>
          </a:stretch>
        </p:blipFill>
        <p:spPr>
          <a:xfrm>
            <a:off x="7002462" y="1825625"/>
            <a:ext cx="4351338" cy="4351338"/>
          </a:xfrm>
          <a:prstGeom prst="rect">
            <a:avLst/>
          </a:prstGeom>
        </p:spPr>
      </p:pic>
      <p:pic>
        <p:nvPicPr>
          <p:cNvPr id="5" name="Picture 4">
            <a:extLst>
              <a:ext uri="{FF2B5EF4-FFF2-40B4-BE49-F238E27FC236}">
                <a16:creationId xmlns:a16="http://schemas.microsoft.com/office/drawing/2014/main" id="{633AF404-6B53-4FF8-9C94-BE2D87F1D5EE}"/>
              </a:ext>
            </a:extLst>
          </p:cNvPr>
          <p:cNvPicPr>
            <a:picLocks noChangeAspect="1"/>
          </p:cNvPicPr>
          <p:nvPr/>
        </p:nvPicPr>
        <p:blipFill>
          <a:blip r:embed="rId3"/>
          <a:stretch>
            <a:fillRect/>
          </a:stretch>
        </p:blipFill>
        <p:spPr>
          <a:xfrm>
            <a:off x="838200" y="1817093"/>
            <a:ext cx="4351338" cy="4359870"/>
          </a:xfrm>
          <a:prstGeom prst="rect">
            <a:avLst/>
          </a:prstGeom>
        </p:spPr>
      </p:pic>
      <p:sp>
        <p:nvSpPr>
          <p:cNvPr id="6" name="TextBox 5">
            <a:extLst>
              <a:ext uri="{FF2B5EF4-FFF2-40B4-BE49-F238E27FC236}">
                <a16:creationId xmlns:a16="http://schemas.microsoft.com/office/drawing/2014/main" id="{5FDBA7B6-D6F9-4D4B-A500-67ED2D9E40FA}"/>
              </a:ext>
            </a:extLst>
          </p:cNvPr>
          <p:cNvSpPr txBox="1"/>
          <p:nvPr/>
        </p:nvSpPr>
        <p:spPr>
          <a:xfrm>
            <a:off x="1535216" y="6253232"/>
            <a:ext cx="2957305" cy="369332"/>
          </a:xfrm>
          <a:prstGeom prst="rect">
            <a:avLst/>
          </a:prstGeom>
          <a:noFill/>
        </p:spPr>
        <p:txBody>
          <a:bodyPr wrap="square" rtlCol="0">
            <a:spAutoFit/>
          </a:bodyPr>
          <a:lstStyle/>
          <a:p>
            <a:pPr algn="ctr"/>
            <a:r>
              <a:rPr lang="en-US" dirty="0"/>
              <a:t>Basic min-max normalization</a:t>
            </a:r>
          </a:p>
        </p:txBody>
      </p:sp>
      <p:sp>
        <p:nvSpPr>
          <p:cNvPr id="7" name="TextBox 6">
            <a:extLst>
              <a:ext uri="{FF2B5EF4-FFF2-40B4-BE49-F238E27FC236}">
                <a16:creationId xmlns:a16="http://schemas.microsoft.com/office/drawing/2014/main" id="{4B734672-E919-485B-A833-ECC15D4949FC}"/>
              </a:ext>
            </a:extLst>
          </p:cNvPr>
          <p:cNvSpPr txBox="1"/>
          <p:nvPr/>
        </p:nvSpPr>
        <p:spPr>
          <a:xfrm>
            <a:off x="7699481" y="6253232"/>
            <a:ext cx="3155229" cy="369332"/>
          </a:xfrm>
          <a:prstGeom prst="rect">
            <a:avLst/>
          </a:prstGeom>
          <a:noFill/>
        </p:spPr>
        <p:txBody>
          <a:bodyPr wrap="square" rtlCol="0">
            <a:spAutoFit/>
          </a:bodyPr>
          <a:lstStyle/>
          <a:p>
            <a:pPr algn="ctr"/>
            <a:r>
              <a:rPr lang="en-US" dirty="0"/>
              <a:t>Second min-max normalization</a:t>
            </a:r>
          </a:p>
        </p:txBody>
      </p:sp>
      <p:sp>
        <p:nvSpPr>
          <p:cNvPr id="3" name="Slide Number Placeholder 2">
            <a:extLst>
              <a:ext uri="{FF2B5EF4-FFF2-40B4-BE49-F238E27FC236}">
                <a16:creationId xmlns:a16="http://schemas.microsoft.com/office/drawing/2014/main" id="{73D2DFF9-7004-4F8B-9C77-FB7BBE2BDCAE}"/>
              </a:ext>
            </a:extLst>
          </p:cNvPr>
          <p:cNvSpPr>
            <a:spLocks noGrp="1"/>
          </p:cNvSpPr>
          <p:nvPr>
            <p:ph type="sldNum" sz="quarter" idx="12"/>
          </p:nvPr>
        </p:nvSpPr>
        <p:spPr/>
        <p:txBody>
          <a:bodyPr/>
          <a:lstStyle/>
          <a:p>
            <a:fld id="{C8AF1244-B993-4839-983B-6D3FD1D19F16}" type="slidenum">
              <a:rPr lang="en-US" smtClean="0"/>
              <a:t>14</a:t>
            </a:fld>
            <a:endParaRPr lang="en-US"/>
          </a:p>
        </p:txBody>
      </p:sp>
    </p:spTree>
    <p:extLst>
      <p:ext uri="{BB962C8B-B14F-4D97-AF65-F5344CB8AC3E}">
        <p14:creationId xmlns:p14="http://schemas.microsoft.com/office/powerpoint/2010/main" val="4204576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705A0-18A8-4BCB-B543-41A676974192}"/>
              </a:ext>
            </a:extLst>
          </p:cNvPr>
          <p:cNvSpPr>
            <a:spLocks noGrp="1"/>
          </p:cNvSpPr>
          <p:nvPr>
            <p:ph type="title"/>
          </p:nvPr>
        </p:nvSpPr>
        <p:spPr/>
        <p:txBody>
          <a:bodyPr/>
          <a:lstStyle/>
          <a:p>
            <a:r>
              <a:rPr lang="en-US" dirty="0"/>
              <a:t>Annotation Tool: Navigating Cross Sectional Image</a:t>
            </a:r>
          </a:p>
        </p:txBody>
      </p:sp>
      <p:sp>
        <p:nvSpPr>
          <p:cNvPr id="7" name="Content Placeholder 6">
            <a:extLst>
              <a:ext uri="{FF2B5EF4-FFF2-40B4-BE49-F238E27FC236}">
                <a16:creationId xmlns:a16="http://schemas.microsoft.com/office/drawing/2014/main" id="{725D33A2-5157-4E86-A661-CAEF59E47CB5}"/>
              </a:ext>
            </a:extLst>
          </p:cNvPr>
          <p:cNvSpPr>
            <a:spLocks noGrp="1"/>
          </p:cNvSpPr>
          <p:nvPr>
            <p:ph idx="1"/>
          </p:nvPr>
        </p:nvSpPr>
        <p:spPr>
          <a:xfrm>
            <a:off x="838200" y="1825625"/>
            <a:ext cx="8010175" cy="4351338"/>
          </a:xfrm>
        </p:spPr>
        <p:txBody>
          <a:bodyPr/>
          <a:lstStyle/>
          <a:p>
            <a:r>
              <a:rPr lang="en-US" dirty="0"/>
              <a:t>Providing the user with multiple ways to navigate the cross sectional image improves productivity and lets them tailor their workflow to their preferences</a:t>
            </a:r>
          </a:p>
          <a:p>
            <a:r>
              <a:rPr lang="en-US" dirty="0"/>
              <a:t>4 Ways To Navigate:</a:t>
            </a:r>
          </a:p>
          <a:p>
            <a:pPr lvl="1"/>
            <a:r>
              <a:rPr lang="en-US" dirty="0"/>
              <a:t>Directly modify value in view slice adjustment widget</a:t>
            </a:r>
          </a:p>
          <a:p>
            <a:pPr lvl="1"/>
            <a:r>
              <a:rPr lang="en-US" dirty="0"/>
              <a:t>Use spin box buttons next to the value in view slice adjustment widget</a:t>
            </a:r>
          </a:p>
          <a:p>
            <a:pPr lvl="1"/>
            <a:r>
              <a:rPr lang="en-US" dirty="0"/>
              <a:t>Use dial in view slice adjustment widget (coarse adjustment)</a:t>
            </a:r>
          </a:p>
          <a:p>
            <a:pPr lvl="1"/>
            <a:r>
              <a:rPr lang="en-US" dirty="0"/>
              <a:t>User can scroll while their mouse is over the view slice image itself</a:t>
            </a:r>
          </a:p>
        </p:txBody>
      </p:sp>
      <p:pic>
        <p:nvPicPr>
          <p:cNvPr id="6" name="Picture 5">
            <a:extLst>
              <a:ext uri="{FF2B5EF4-FFF2-40B4-BE49-F238E27FC236}">
                <a16:creationId xmlns:a16="http://schemas.microsoft.com/office/drawing/2014/main" id="{A3FA1360-FB07-4F8E-BE48-E8E30EAEF26F}"/>
              </a:ext>
            </a:extLst>
          </p:cNvPr>
          <p:cNvPicPr>
            <a:picLocks noChangeAspect="1"/>
          </p:cNvPicPr>
          <p:nvPr/>
        </p:nvPicPr>
        <p:blipFill>
          <a:blip r:embed="rId2"/>
          <a:stretch>
            <a:fillRect/>
          </a:stretch>
        </p:blipFill>
        <p:spPr>
          <a:xfrm>
            <a:off x="8848375" y="1690688"/>
            <a:ext cx="2505425" cy="1448002"/>
          </a:xfrm>
          <a:prstGeom prst="rect">
            <a:avLst/>
          </a:prstGeom>
        </p:spPr>
      </p:pic>
      <p:sp>
        <p:nvSpPr>
          <p:cNvPr id="3" name="Slide Number Placeholder 2">
            <a:extLst>
              <a:ext uri="{FF2B5EF4-FFF2-40B4-BE49-F238E27FC236}">
                <a16:creationId xmlns:a16="http://schemas.microsoft.com/office/drawing/2014/main" id="{6BF3F359-6FD7-44CB-A014-77B62F67738C}"/>
              </a:ext>
            </a:extLst>
          </p:cNvPr>
          <p:cNvSpPr>
            <a:spLocks noGrp="1"/>
          </p:cNvSpPr>
          <p:nvPr>
            <p:ph type="sldNum" sz="quarter" idx="12"/>
          </p:nvPr>
        </p:nvSpPr>
        <p:spPr/>
        <p:txBody>
          <a:bodyPr/>
          <a:lstStyle/>
          <a:p>
            <a:fld id="{C8AF1244-B993-4839-983B-6D3FD1D19F16}" type="slidenum">
              <a:rPr lang="en-US" smtClean="0"/>
              <a:t>15</a:t>
            </a:fld>
            <a:endParaRPr lang="en-US"/>
          </a:p>
        </p:txBody>
      </p:sp>
    </p:spTree>
    <p:extLst>
      <p:ext uri="{BB962C8B-B14F-4D97-AF65-F5344CB8AC3E}">
        <p14:creationId xmlns:p14="http://schemas.microsoft.com/office/powerpoint/2010/main" val="886671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ADCE6-F3F7-45C8-B657-09C694234A27}"/>
              </a:ext>
            </a:extLst>
          </p:cNvPr>
          <p:cNvSpPr>
            <a:spLocks noGrp="1"/>
          </p:cNvSpPr>
          <p:nvPr>
            <p:ph type="title"/>
          </p:nvPr>
        </p:nvSpPr>
        <p:spPr/>
        <p:txBody>
          <a:bodyPr/>
          <a:lstStyle/>
          <a:p>
            <a:r>
              <a:rPr lang="en-US" dirty="0"/>
              <a:t>Annotation Tool: Heart Landmarks</a:t>
            </a:r>
          </a:p>
        </p:txBody>
      </p:sp>
      <p:sp>
        <p:nvSpPr>
          <p:cNvPr id="3" name="Content Placeholder 2">
            <a:extLst>
              <a:ext uri="{FF2B5EF4-FFF2-40B4-BE49-F238E27FC236}">
                <a16:creationId xmlns:a16="http://schemas.microsoft.com/office/drawing/2014/main" id="{96845CC6-B206-432D-A9B1-532A0325F108}"/>
              </a:ext>
            </a:extLst>
          </p:cNvPr>
          <p:cNvSpPr>
            <a:spLocks noGrp="1"/>
          </p:cNvSpPr>
          <p:nvPr>
            <p:ph idx="1"/>
          </p:nvPr>
        </p:nvSpPr>
        <p:spPr/>
        <p:txBody>
          <a:bodyPr/>
          <a:lstStyle/>
          <a:p>
            <a:r>
              <a:rPr lang="en-US" dirty="0"/>
              <a:t>User needs to mark find two boundary slices in the cross sectional image and mark four landmarks on each boundary slice</a:t>
            </a:r>
          </a:p>
          <a:p>
            <a:r>
              <a:rPr lang="en-US" dirty="0"/>
              <a:t>Superior (top) slice should be around the main pulmonary artery level</a:t>
            </a:r>
          </a:p>
          <a:p>
            <a:pPr lvl="1"/>
            <a:r>
              <a:rPr lang="en-US" dirty="0"/>
              <a:t>User needs to mark the ascending aorta, pulmonary trunk, ascending aorta, and superior vena cava</a:t>
            </a:r>
          </a:p>
          <a:p>
            <a:r>
              <a:rPr lang="en-US" dirty="0"/>
              <a:t>Inferior slice (bottom) should be around the low cardiac level</a:t>
            </a:r>
          </a:p>
          <a:p>
            <a:pPr lvl="1"/>
            <a:r>
              <a:rPr lang="en-US" dirty="0"/>
              <a:t>User needs to mark the right ventricle, left ventricle, descending aorta, and inferior vena cava</a:t>
            </a:r>
          </a:p>
        </p:txBody>
      </p:sp>
      <p:sp>
        <p:nvSpPr>
          <p:cNvPr id="4" name="Slide Number Placeholder 3">
            <a:extLst>
              <a:ext uri="{FF2B5EF4-FFF2-40B4-BE49-F238E27FC236}">
                <a16:creationId xmlns:a16="http://schemas.microsoft.com/office/drawing/2014/main" id="{A4FFC562-03FF-40A4-BE75-A9831DD061E6}"/>
              </a:ext>
            </a:extLst>
          </p:cNvPr>
          <p:cNvSpPr>
            <a:spLocks noGrp="1"/>
          </p:cNvSpPr>
          <p:nvPr>
            <p:ph type="sldNum" sz="quarter" idx="12"/>
          </p:nvPr>
        </p:nvSpPr>
        <p:spPr/>
        <p:txBody>
          <a:bodyPr/>
          <a:lstStyle/>
          <a:p>
            <a:fld id="{C8AF1244-B993-4839-983B-6D3FD1D19F16}" type="slidenum">
              <a:rPr lang="en-US" smtClean="0"/>
              <a:t>16</a:t>
            </a:fld>
            <a:endParaRPr lang="en-US"/>
          </a:p>
        </p:txBody>
      </p:sp>
    </p:spTree>
    <p:extLst>
      <p:ext uri="{BB962C8B-B14F-4D97-AF65-F5344CB8AC3E}">
        <p14:creationId xmlns:p14="http://schemas.microsoft.com/office/powerpoint/2010/main" val="7847693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ADCE6-F3F7-45C8-B657-09C694234A27}"/>
              </a:ext>
            </a:extLst>
          </p:cNvPr>
          <p:cNvSpPr>
            <a:spLocks noGrp="1"/>
          </p:cNvSpPr>
          <p:nvPr>
            <p:ph type="title"/>
          </p:nvPr>
        </p:nvSpPr>
        <p:spPr>
          <a:xfrm>
            <a:off x="838200" y="365125"/>
            <a:ext cx="10515600" cy="1325563"/>
          </a:xfrm>
        </p:spPr>
        <p:txBody>
          <a:bodyPr/>
          <a:lstStyle/>
          <a:p>
            <a:r>
              <a:rPr lang="en-US" dirty="0"/>
              <a:t>Annotation Tool: Heart Landmarks</a:t>
            </a:r>
          </a:p>
        </p:txBody>
      </p:sp>
      <p:grpSp>
        <p:nvGrpSpPr>
          <p:cNvPr id="20" name="Group 19">
            <a:extLst>
              <a:ext uri="{FF2B5EF4-FFF2-40B4-BE49-F238E27FC236}">
                <a16:creationId xmlns:a16="http://schemas.microsoft.com/office/drawing/2014/main" id="{5501EBDD-5A8D-4DB4-8E3E-B5474DB4F103}"/>
              </a:ext>
            </a:extLst>
          </p:cNvPr>
          <p:cNvGrpSpPr/>
          <p:nvPr/>
        </p:nvGrpSpPr>
        <p:grpSpPr>
          <a:xfrm>
            <a:off x="838200" y="1512559"/>
            <a:ext cx="4641427" cy="4675708"/>
            <a:chOff x="838200" y="1634447"/>
            <a:chExt cx="4822807" cy="4858428"/>
          </a:xfrm>
        </p:grpSpPr>
        <p:pic>
          <p:nvPicPr>
            <p:cNvPr id="6" name="Picture 5">
              <a:extLst>
                <a:ext uri="{FF2B5EF4-FFF2-40B4-BE49-F238E27FC236}">
                  <a16:creationId xmlns:a16="http://schemas.microsoft.com/office/drawing/2014/main" id="{E8E41B1E-805D-4E11-A529-3BCBDE232E12}"/>
                </a:ext>
              </a:extLst>
            </p:cNvPr>
            <p:cNvPicPr>
              <a:picLocks noChangeAspect="1"/>
            </p:cNvPicPr>
            <p:nvPr/>
          </p:nvPicPr>
          <p:blipFill rotWithShape="1">
            <a:blip r:embed="rId2"/>
            <a:srcRect r="927"/>
            <a:stretch/>
          </p:blipFill>
          <p:spPr>
            <a:xfrm>
              <a:off x="838200" y="1634447"/>
              <a:ext cx="4822807" cy="4858428"/>
            </a:xfrm>
            <a:prstGeom prst="rect">
              <a:avLst/>
            </a:prstGeom>
          </p:spPr>
        </p:pic>
        <p:sp>
          <p:nvSpPr>
            <p:cNvPr id="8" name="TextBox 7">
              <a:extLst>
                <a:ext uri="{FF2B5EF4-FFF2-40B4-BE49-F238E27FC236}">
                  <a16:creationId xmlns:a16="http://schemas.microsoft.com/office/drawing/2014/main" id="{5E3D14E2-EC33-4F8D-A4FE-E589BC5B7542}"/>
                </a:ext>
              </a:extLst>
            </p:cNvPr>
            <p:cNvSpPr txBox="1"/>
            <p:nvPr/>
          </p:nvSpPr>
          <p:spPr>
            <a:xfrm>
              <a:off x="1342524" y="3059668"/>
              <a:ext cx="1929653" cy="369332"/>
            </a:xfrm>
            <a:prstGeom prst="rect">
              <a:avLst/>
            </a:prstGeom>
            <a:noFill/>
          </p:spPr>
          <p:txBody>
            <a:bodyPr wrap="square" rtlCol="0">
              <a:spAutoFit/>
            </a:bodyPr>
            <a:lstStyle/>
            <a:p>
              <a:r>
                <a:rPr lang="en-US" dirty="0">
                  <a:solidFill>
                    <a:srgbClr val="FF0000"/>
                  </a:solidFill>
                </a:rPr>
                <a:t>Ascending Aorta</a:t>
              </a:r>
            </a:p>
          </p:txBody>
        </p:sp>
        <p:sp>
          <p:nvSpPr>
            <p:cNvPr id="9" name="TextBox 8">
              <a:extLst>
                <a:ext uri="{FF2B5EF4-FFF2-40B4-BE49-F238E27FC236}">
                  <a16:creationId xmlns:a16="http://schemas.microsoft.com/office/drawing/2014/main" id="{8C37F190-B423-4C7D-BF68-2A8F2A4BA8F3}"/>
                </a:ext>
              </a:extLst>
            </p:cNvPr>
            <p:cNvSpPr txBox="1"/>
            <p:nvPr/>
          </p:nvSpPr>
          <p:spPr>
            <a:xfrm>
              <a:off x="3524339" y="3059668"/>
              <a:ext cx="1929653" cy="369332"/>
            </a:xfrm>
            <a:prstGeom prst="rect">
              <a:avLst/>
            </a:prstGeom>
            <a:noFill/>
          </p:spPr>
          <p:txBody>
            <a:bodyPr wrap="square" rtlCol="0">
              <a:spAutoFit/>
            </a:bodyPr>
            <a:lstStyle/>
            <a:p>
              <a:r>
                <a:rPr lang="en-US" dirty="0">
                  <a:solidFill>
                    <a:srgbClr val="FF0000"/>
                  </a:solidFill>
                </a:rPr>
                <a:t>Pulmonary Trunk</a:t>
              </a:r>
            </a:p>
          </p:txBody>
        </p:sp>
        <p:sp>
          <p:nvSpPr>
            <p:cNvPr id="10" name="TextBox 9">
              <a:extLst>
                <a:ext uri="{FF2B5EF4-FFF2-40B4-BE49-F238E27FC236}">
                  <a16:creationId xmlns:a16="http://schemas.microsoft.com/office/drawing/2014/main" id="{E7D3028E-B6CB-4BFA-839C-CCB4D12720B1}"/>
                </a:ext>
              </a:extLst>
            </p:cNvPr>
            <p:cNvSpPr txBox="1"/>
            <p:nvPr/>
          </p:nvSpPr>
          <p:spPr>
            <a:xfrm>
              <a:off x="3447148" y="4797980"/>
              <a:ext cx="1929653" cy="369332"/>
            </a:xfrm>
            <a:prstGeom prst="rect">
              <a:avLst/>
            </a:prstGeom>
            <a:noFill/>
          </p:spPr>
          <p:txBody>
            <a:bodyPr wrap="square" rtlCol="0">
              <a:spAutoFit/>
            </a:bodyPr>
            <a:lstStyle/>
            <a:p>
              <a:r>
                <a:rPr lang="en-US" dirty="0">
                  <a:solidFill>
                    <a:srgbClr val="FF0000"/>
                  </a:solidFill>
                </a:rPr>
                <a:t>Descending Aorta</a:t>
              </a:r>
            </a:p>
          </p:txBody>
        </p:sp>
        <p:sp>
          <p:nvSpPr>
            <p:cNvPr id="11" name="TextBox 10">
              <a:extLst>
                <a:ext uri="{FF2B5EF4-FFF2-40B4-BE49-F238E27FC236}">
                  <a16:creationId xmlns:a16="http://schemas.microsoft.com/office/drawing/2014/main" id="{7802530D-85A5-4509-8556-0800DA6D83B3}"/>
                </a:ext>
              </a:extLst>
            </p:cNvPr>
            <p:cNvSpPr txBox="1"/>
            <p:nvPr/>
          </p:nvSpPr>
          <p:spPr>
            <a:xfrm>
              <a:off x="838200" y="3768616"/>
              <a:ext cx="2142506" cy="369332"/>
            </a:xfrm>
            <a:prstGeom prst="rect">
              <a:avLst/>
            </a:prstGeom>
            <a:noFill/>
          </p:spPr>
          <p:txBody>
            <a:bodyPr wrap="square" rtlCol="0">
              <a:spAutoFit/>
            </a:bodyPr>
            <a:lstStyle/>
            <a:p>
              <a:r>
                <a:rPr lang="en-US" dirty="0">
                  <a:solidFill>
                    <a:srgbClr val="FF0000"/>
                  </a:solidFill>
                </a:rPr>
                <a:t>Superior Vena Cava</a:t>
              </a:r>
            </a:p>
          </p:txBody>
        </p:sp>
      </p:grpSp>
      <p:grpSp>
        <p:nvGrpSpPr>
          <p:cNvPr id="21" name="Group 20">
            <a:extLst>
              <a:ext uri="{FF2B5EF4-FFF2-40B4-BE49-F238E27FC236}">
                <a16:creationId xmlns:a16="http://schemas.microsoft.com/office/drawing/2014/main" id="{97A09DA3-574E-47B0-B0EA-4A12B169674E}"/>
              </a:ext>
            </a:extLst>
          </p:cNvPr>
          <p:cNvGrpSpPr/>
          <p:nvPr/>
        </p:nvGrpSpPr>
        <p:grpSpPr>
          <a:xfrm>
            <a:off x="6546614" y="1512559"/>
            <a:ext cx="5084610" cy="4675708"/>
            <a:chOff x="6530993" y="1634447"/>
            <a:chExt cx="5283309" cy="4858428"/>
          </a:xfrm>
        </p:grpSpPr>
        <p:pic>
          <p:nvPicPr>
            <p:cNvPr id="7" name="Picture 6">
              <a:extLst>
                <a:ext uri="{FF2B5EF4-FFF2-40B4-BE49-F238E27FC236}">
                  <a16:creationId xmlns:a16="http://schemas.microsoft.com/office/drawing/2014/main" id="{AC44DB6F-BECD-4BE6-9747-A5A96D967A71}"/>
                </a:ext>
              </a:extLst>
            </p:cNvPr>
            <p:cNvPicPr>
              <a:picLocks noChangeAspect="1"/>
            </p:cNvPicPr>
            <p:nvPr/>
          </p:nvPicPr>
          <p:blipFill rotWithShape="1">
            <a:blip r:embed="rId3"/>
            <a:srcRect l="1121"/>
            <a:stretch/>
          </p:blipFill>
          <p:spPr>
            <a:xfrm>
              <a:off x="6530993" y="1634447"/>
              <a:ext cx="4822807" cy="4858428"/>
            </a:xfrm>
            <a:prstGeom prst="rect">
              <a:avLst/>
            </a:prstGeom>
          </p:spPr>
        </p:pic>
        <p:sp>
          <p:nvSpPr>
            <p:cNvPr id="16" name="TextBox 15">
              <a:extLst>
                <a:ext uri="{FF2B5EF4-FFF2-40B4-BE49-F238E27FC236}">
                  <a16:creationId xmlns:a16="http://schemas.microsoft.com/office/drawing/2014/main" id="{95583370-F416-467D-95EF-655398D441D7}"/>
                </a:ext>
              </a:extLst>
            </p:cNvPr>
            <p:cNvSpPr txBox="1"/>
            <p:nvPr/>
          </p:nvSpPr>
          <p:spPr>
            <a:xfrm>
              <a:off x="8305423" y="2690336"/>
              <a:ext cx="1929653" cy="369332"/>
            </a:xfrm>
            <a:prstGeom prst="rect">
              <a:avLst/>
            </a:prstGeom>
            <a:noFill/>
          </p:spPr>
          <p:txBody>
            <a:bodyPr wrap="square" rtlCol="0">
              <a:spAutoFit/>
            </a:bodyPr>
            <a:lstStyle/>
            <a:p>
              <a:r>
                <a:rPr lang="en-US" dirty="0">
                  <a:solidFill>
                    <a:srgbClr val="FF0000"/>
                  </a:solidFill>
                </a:rPr>
                <a:t>Right Ventricle</a:t>
              </a:r>
            </a:p>
          </p:txBody>
        </p:sp>
        <p:sp>
          <p:nvSpPr>
            <p:cNvPr id="17" name="TextBox 16">
              <a:extLst>
                <a:ext uri="{FF2B5EF4-FFF2-40B4-BE49-F238E27FC236}">
                  <a16:creationId xmlns:a16="http://schemas.microsoft.com/office/drawing/2014/main" id="{330F711E-2691-4FB4-AC98-9096E58EB451}"/>
                </a:ext>
              </a:extLst>
            </p:cNvPr>
            <p:cNvSpPr txBox="1"/>
            <p:nvPr/>
          </p:nvSpPr>
          <p:spPr>
            <a:xfrm>
              <a:off x="9884649" y="3399284"/>
              <a:ext cx="1929653" cy="369332"/>
            </a:xfrm>
            <a:prstGeom prst="rect">
              <a:avLst/>
            </a:prstGeom>
            <a:noFill/>
          </p:spPr>
          <p:txBody>
            <a:bodyPr wrap="square" rtlCol="0">
              <a:spAutoFit/>
            </a:bodyPr>
            <a:lstStyle/>
            <a:p>
              <a:r>
                <a:rPr lang="en-US" dirty="0">
                  <a:solidFill>
                    <a:srgbClr val="FF0000"/>
                  </a:solidFill>
                </a:rPr>
                <a:t>Left Ventricle</a:t>
              </a:r>
            </a:p>
          </p:txBody>
        </p:sp>
        <p:sp>
          <p:nvSpPr>
            <p:cNvPr id="18" name="TextBox 17">
              <a:extLst>
                <a:ext uri="{FF2B5EF4-FFF2-40B4-BE49-F238E27FC236}">
                  <a16:creationId xmlns:a16="http://schemas.microsoft.com/office/drawing/2014/main" id="{661913D6-3708-4B8D-8FC5-4A476641EC50}"/>
                </a:ext>
              </a:extLst>
            </p:cNvPr>
            <p:cNvSpPr txBox="1"/>
            <p:nvPr/>
          </p:nvSpPr>
          <p:spPr>
            <a:xfrm>
              <a:off x="9182026" y="4513586"/>
              <a:ext cx="1929653" cy="369332"/>
            </a:xfrm>
            <a:prstGeom prst="rect">
              <a:avLst/>
            </a:prstGeom>
            <a:noFill/>
          </p:spPr>
          <p:txBody>
            <a:bodyPr wrap="square" rtlCol="0">
              <a:spAutoFit/>
            </a:bodyPr>
            <a:lstStyle/>
            <a:p>
              <a:r>
                <a:rPr lang="en-US" dirty="0">
                  <a:solidFill>
                    <a:srgbClr val="FF0000"/>
                  </a:solidFill>
                </a:rPr>
                <a:t>Descending Aorta</a:t>
              </a:r>
            </a:p>
          </p:txBody>
        </p:sp>
        <p:sp>
          <p:nvSpPr>
            <p:cNvPr id="19" name="TextBox 18">
              <a:extLst>
                <a:ext uri="{FF2B5EF4-FFF2-40B4-BE49-F238E27FC236}">
                  <a16:creationId xmlns:a16="http://schemas.microsoft.com/office/drawing/2014/main" id="{9394A4A5-DBC6-4D2D-B21D-7EAA1D058365}"/>
                </a:ext>
              </a:extLst>
            </p:cNvPr>
            <p:cNvSpPr txBox="1"/>
            <p:nvPr/>
          </p:nvSpPr>
          <p:spPr>
            <a:xfrm>
              <a:off x="6923735" y="3874650"/>
              <a:ext cx="1929653" cy="369332"/>
            </a:xfrm>
            <a:prstGeom prst="rect">
              <a:avLst/>
            </a:prstGeom>
            <a:noFill/>
          </p:spPr>
          <p:txBody>
            <a:bodyPr wrap="square" rtlCol="0">
              <a:spAutoFit/>
            </a:bodyPr>
            <a:lstStyle/>
            <a:p>
              <a:r>
                <a:rPr lang="en-US" dirty="0">
                  <a:solidFill>
                    <a:srgbClr val="FF0000"/>
                  </a:solidFill>
                </a:rPr>
                <a:t>Inferior Vena Cava</a:t>
              </a:r>
            </a:p>
          </p:txBody>
        </p:sp>
      </p:grpSp>
      <p:sp>
        <p:nvSpPr>
          <p:cNvPr id="22" name="TextBox 21">
            <a:extLst>
              <a:ext uri="{FF2B5EF4-FFF2-40B4-BE49-F238E27FC236}">
                <a16:creationId xmlns:a16="http://schemas.microsoft.com/office/drawing/2014/main" id="{2AEE143D-C25A-4210-948C-78BEC161B306}"/>
              </a:ext>
            </a:extLst>
          </p:cNvPr>
          <p:cNvSpPr txBox="1"/>
          <p:nvPr/>
        </p:nvSpPr>
        <p:spPr>
          <a:xfrm>
            <a:off x="1869164" y="6230051"/>
            <a:ext cx="2642260" cy="374073"/>
          </a:xfrm>
          <a:prstGeom prst="rect">
            <a:avLst/>
          </a:prstGeom>
          <a:noFill/>
        </p:spPr>
        <p:txBody>
          <a:bodyPr wrap="square" rtlCol="0">
            <a:spAutoFit/>
          </a:bodyPr>
          <a:lstStyle/>
          <a:p>
            <a:pPr algn="ctr"/>
            <a:r>
              <a:rPr lang="en-US" dirty="0"/>
              <a:t>Superior Slice</a:t>
            </a:r>
          </a:p>
        </p:txBody>
      </p:sp>
      <p:sp>
        <p:nvSpPr>
          <p:cNvPr id="23" name="TextBox 22">
            <a:extLst>
              <a:ext uri="{FF2B5EF4-FFF2-40B4-BE49-F238E27FC236}">
                <a16:creationId xmlns:a16="http://schemas.microsoft.com/office/drawing/2014/main" id="{850A81F7-09AE-4011-840A-79F5B3A02927}"/>
              </a:ext>
            </a:extLst>
          </p:cNvPr>
          <p:cNvSpPr txBox="1"/>
          <p:nvPr/>
        </p:nvSpPr>
        <p:spPr>
          <a:xfrm>
            <a:off x="7861720" y="6230051"/>
            <a:ext cx="2642260" cy="374073"/>
          </a:xfrm>
          <a:prstGeom prst="rect">
            <a:avLst/>
          </a:prstGeom>
          <a:noFill/>
        </p:spPr>
        <p:txBody>
          <a:bodyPr wrap="square" rtlCol="0">
            <a:spAutoFit/>
          </a:bodyPr>
          <a:lstStyle/>
          <a:p>
            <a:pPr algn="ctr"/>
            <a:r>
              <a:rPr lang="en-US" dirty="0"/>
              <a:t>Inferior Slice</a:t>
            </a:r>
          </a:p>
        </p:txBody>
      </p:sp>
      <p:sp>
        <p:nvSpPr>
          <p:cNvPr id="3" name="Slide Number Placeholder 2">
            <a:extLst>
              <a:ext uri="{FF2B5EF4-FFF2-40B4-BE49-F238E27FC236}">
                <a16:creationId xmlns:a16="http://schemas.microsoft.com/office/drawing/2014/main" id="{63E43CCB-06D3-4B2B-B3DC-F48B435CF6EC}"/>
              </a:ext>
            </a:extLst>
          </p:cNvPr>
          <p:cNvSpPr>
            <a:spLocks noGrp="1"/>
          </p:cNvSpPr>
          <p:nvPr>
            <p:ph type="sldNum" sz="quarter" idx="12"/>
          </p:nvPr>
        </p:nvSpPr>
        <p:spPr/>
        <p:txBody>
          <a:bodyPr/>
          <a:lstStyle/>
          <a:p>
            <a:fld id="{C8AF1244-B993-4839-983B-6D3FD1D19F16}" type="slidenum">
              <a:rPr lang="en-US" smtClean="0"/>
              <a:t>17</a:t>
            </a:fld>
            <a:endParaRPr lang="en-US"/>
          </a:p>
        </p:txBody>
      </p:sp>
    </p:spTree>
    <p:extLst>
      <p:ext uri="{BB962C8B-B14F-4D97-AF65-F5344CB8AC3E}">
        <p14:creationId xmlns:p14="http://schemas.microsoft.com/office/powerpoint/2010/main" val="1570473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ADCE6-F3F7-45C8-B657-09C694234A27}"/>
              </a:ext>
            </a:extLst>
          </p:cNvPr>
          <p:cNvSpPr>
            <a:spLocks noGrp="1"/>
          </p:cNvSpPr>
          <p:nvPr>
            <p:ph type="title"/>
          </p:nvPr>
        </p:nvSpPr>
        <p:spPr/>
        <p:txBody>
          <a:bodyPr/>
          <a:lstStyle/>
          <a:p>
            <a:r>
              <a:rPr lang="en-US" dirty="0"/>
              <a:t>Annotation Tool: Marking Heart Landmarks</a:t>
            </a:r>
          </a:p>
        </p:txBody>
      </p:sp>
      <p:sp>
        <p:nvSpPr>
          <p:cNvPr id="3" name="Content Placeholder 2">
            <a:extLst>
              <a:ext uri="{FF2B5EF4-FFF2-40B4-BE49-F238E27FC236}">
                <a16:creationId xmlns:a16="http://schemas.microsoft.com/office/drawing/2014/main" id="{96845CC6-B206-432D-A9B1-532A0325F108}"/>
              </a:ext>
            </a:extLst>
          </p:cNvPr>
          <p:cNvSpPr>
            <a:spLocks noGrp="1"/>
          </p:cNvSpPr>
          <p:nvPr>
            <p:ph idx="1"/>
          </p:nvPr>
        </p:nvSpPr>
        <p:spPr>
          <a:xfrm>
            <a:off x="838200" y="1825625"/>
            <a:ext cx="5428540" cy="873348"/>
          </a:xfrm>
        </p:spPr>
        <p:txBody>
          <a:bodyPr>
            <a:normAutofit/>
          </a:bodyPr>
          <a:lstStyle/>
          <a:p>
            <a:r>
              <a:rPr lang="en-US" dirty="0"/>
              <a:t>Landmarks default to four corners of image at top and bottom slices</a:t>
            </a:r>
          </a:p>
        </p:txBody>
      </p:sp>
      <p:pic>
        <p:nvPicPr>
          <p:cNvPr id="4" name="Picture 3">
            <a:extLst>
              <a:ext uri="{FF2B5EF4-FFF2-40B4-BE49-F238E27FC236}">
                <a16:creationId xmlns:a16="http://schemas.microsoft.com/office/drawing/2014/main" id="{504FDBC7-3775-4850-873F-BFD606953856}"/>
              </a:ext>
            </a:extLst>
          </p:cNvPr>
          <p:cNvPicPr>
            <a:picLocks noChangeAspect="1"/>
          </p:cNvPicPr>
          <p:nvPr/>
        </p:nvPicPr>
        <p:blipFill rotWithShape="1">
          <a:blip r:embed="rId2"/>
          <a:srcRect t="5487"/>
          <a:stretch/>
        </p:blipFill>
        <p:spPr>
          <a:xfrm>
            <a:off x="6266740" y="1741394"/>
            <a:ext cx="5087060" cy="873348"/>
          </a:xfrm>
          <a:prstGeom prst="rect">
            <a:avLst/>
          </a:prstGeom>
        </p:spPr>
      </p:pic>
      <p:sp>
        <p:nvSpPr>
          <p:cNvPr id="5" name="TextBox 4">
            <a:extLst>
              <a:ext uri="{FF2B5EF4-FFF2-40B4-BE49-F238E27FC236}">
                <a16:creationId xmlns:a16="http://schemas.microsoft.com/office/drawing/2014/main" id="{9EED42C3-696E-427E-A38E-1E253F9A7C4F}"/>
              </a:ext>
            </a:extLst>
          </p:cNvPr>
          <p:cNvSpPr txBox="1"/>
          <p:nvPr/>
        </p:nvSpPr>
        <p:spPr>
          <a:xfrm>
            <a:off x="838200" y="2698973"/>
            <a:ext cx="10407732"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User selects heart landmark from drop down menu</a:t>
            </a:r>
          </a:p>
          <a:p>
            <a:pPr marL="285750" indent="-285750">
              <a:buFont typeface="Arial" panose="020B0604020202020204" pitchFamily="34" charset="0"/>
              <a:buChar char="•"/>
            </a:pPr>
            <a:r>
              <a:rPr lang="en-US" sz="2800" dirty="0"/>
              <a:t>Landmark can be placed by clicking on the view slice or by adjusting the XY coordinates using the landmark position spin boxes</a:t>
            </a:r>
          </a:p>
          <a:p>
            <a:pPr marL="285750" indent="-285750">
              <a:buFont typeface="Arial" panose="020B0604020202020204" pitchFamily="34" charset="0"/>
              <a:buChar char="•"/>
            </a:pPr>
            <a:r>
              <a:rPr lang="en-US" sz="2800" dirty="0"/>
              <a:t>User can also reset the landmarks to their default position, or reverse the order of the slices in the cross sectional image in case the DICOM slice positions were reversed</a:t>
            </a:r>
          </a:p>
        </p:txBody>
      </p:sp>
      <p:sp>
        <p:nvSpPr>
          <p:cNvPr id="6" name="Slide Number Placeholder 5">
            <a:extLst>
              <a:ext uri="{FF2B5EF4-FFF2-40B4-BE49-F238E27FC236}">
                <a16:creationId xmlns:a16="http://schemas.microsoft.com/office/drawing/2014/main" id="{A844CC57-73CD-4FE1-831B-C11199E652AA}"/>
              </a:ext>
            </a:extLst>
          </p:cNvPr>
          <p:cNvSpPr>
            <a:spLocks noGrp="1"/>
          </p:cNvSpPr>
          <p:nvPr>
            <p:ph type="sldNum" sz="quarter" idx="12"/>
          </p:nvPr>
        </p:nvSpPr>
        <p:spPr/>
        <p:txBody>
          <a:bodyPr/>
          <a:lstStyle/>
          <a:p>
            <a:fld id="{C8AF1244-B993-4839-983B-6D3FD1D19F16}" type="slidenum">
              <a:rPr lang="en-US" smtClean="0"/>
              <a:t>18</a:t>
            </a:fld>
            <a:endParaRPr lang="en-US"/>
          </a:p>
        </p:txBody>
      </p:sp>
    </p:spTree>
    <p:extLst>
      <p:ext uri="{BB962C8B-B14F-4D97-AF65-F5344CB8AC3E}">
        <p14:creationId xmlns:p14="http://schemas.microsoft.com/office/powerpoint/2010/main" val="1722496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CDCE7-46B8-422E-BEA6-419AAC67A5C6}"/>
              </a:ext>
            </a:extLst>
          </p:cNvPr>
          <p:cNvSpPr>
            <a:spLocks noGrp="1"/>
          </p:cNvSpPr>
          <p:nvPr>
            <p:ph type="title"/>
          </p:nvPr>
        </p:nvSpPr>
        <p:spPr/>
        <p:txBody>
          <a:bodyPr/>
          <a:lstStyle/>
          <a:p>
            <a:r>
              <a:rPr lang="en-US" dirty="0"/>
              <a:t>Annotation Tool: Boundary Slice Scaling</a:t>
            </a:r>
          </a:p>
        </p:txBody>
      </p:sp>
      <p:sp>
        <p:nvSpPr>
          <p:cNvPr id="3" name="Content Placeholder 2">
            <a:extLst>
              <a:ext uri="{FF2B5EF4-FFF2-40B4-BE49-F238E27FC236}">
                <a16:creationId xmlns:a16="http://schemas.microsoft.com/office/drawing/2014/main" id="{F9E03645-1F5F-4E1D-B6FD-40A9B766FE53}"/>
              </a:ext>
            </a:extLst>
          </p:cNvPr>
          <p:cNvSpPr>
            <a:spLocks noGrp="1"/>
          </p:cNvSpPr>
          <p:nvPr>
            <p:ph idx="1"/>
          </p:nvPr>
        </p:nvSpPr>
        <p:spPr/>
        <p:txBody>
          <a:bodyPr/>
          <a:lstStyle/>
          <a:p>
            <a:r>
              <a:rPr lang="en-US" dirty="0"/>
              <a:t>When marking landmarks inside of the actual heart landmarks, this creates crop boundaries that are too narrow; major arteries that can contain valuable data are missed</a:t>
            </a:r>
          </a:p>
          <a:p>
            <a:r>
              <a:rPr lang="en-US" dirty="0"/>
              <a:t>Thus, a user option to scale the superior and inferior crop bounds was added (with the center of the crop bounds used as the center of scaling)</a:t>
            </a:r>
          </a:p>
          <a:p>
            <a:r>
              <a:rPr lang="en-US" dirty="0"/>
              <a:t>While this allows us to include all arteries in the heart, it also causes unwanted lung data to be shown (a polygon crop is needed to get the “best of both worlds”)</a:t>
            </a:r>
          </a:p>
        </p:txBody>
      </p:sp>
      <p:sp>
        <p:nvSpPr>
          <p:cNvPr id="4" name="Slide Number Placeholder 3">
            <a:extLst>
              <a:ext uri="{FF2B5EF4-FFF2-40B4-BE49-F238E27FC236}">
                <a16:creationId xmlns:a16="http://schemas.microsoft.com/office/drawing/2014/main" id="{5640A9B8-71B2-4919-B3DB-5916577203AD}"/>
              </a:ext>
            </a:extLst>
          </p:cNvPr>
          <p:cNvSpPr>
            <a:spLocks noGrp="1"/>
          </p:cNvSpPr>
          <p:nvPr>
            <p:ph type="sldNum" sz="quarter" idx="12"/>
          </p:nvPr>
        </p:nvSpPr>
        <p:spPr/>
        <p:txBody>
          <a:bodyPr/>
          <a:lstStyle/>
          <a:p>
            <a:fld id="{C8AF1244-B993-4839-983B-6D3FD1D19F16}" type="slidenum">
              <a:rPr lang="en-US" smtClean="0"/>
              <a:t>19</a:t>
            </a:fld>
            <a:endParaRPr lang="en-US"/>
          </a:p>
        </p:txBody>
      </p:sp>
    </p:spTree>
    <p:extLst>
      <p:ext uri="{BB962C8B-B14F-4D97-AF65-F5344CB8AC3E}">
        <p14:creationId xmlns:p14="http://schemas.microsoft.com/office/powerpoint/2010/main" val="3539183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5AA4-4978-4EAB-96F0-97617430A873}"/>
              </a:ext>
            </a:extLst>
          </p:cNvPr>
          <p:cNvSpPr>
            <a:spLocks noGrp="1"/>
          </p:cNvSpPr>
          <p:nvPr>
            <p:ph type="title"/>
          </p:nvPr>
        </p:nvSpPr>
        <p:spPr/>
        <p:txBody>
          <a:bodyPr/>
          <a:lstStyle/>
          <a:p>
            <a:r>
              <a:rPr lang="en-US" dirty="0"/>
              <a:t>Project Goal</a:t>
            </a:r>
          </a:p>
        </p:txBody>
      </p:sp>
      <p:sp>
        <p:nvSpPr>
          <p:cNvPr id="3" name="Content Placeholder 2">
            <a:extLst>
              <a:ext uri="{FF2B5EF4-FFF2-40B4-BE49-F238E27FC236}">
                <a16:creationId xmlns:a16="http://schemas.microsoft.com/office/drawing/2014/main" id="{7592FA0B-D186-4F73-A437-944BCEC7FBA9}"/>
              </a:ext>
            </a:extLst>
          </p:cNvPr>
          <p:cNvSpPr>
            <a:spLocks noGrp="1"/>
          </p:cNvSpPr>
          <p:nvPr>
            <p:ph idx="1"/>
          </p:nvPr>
        </p:nvSpPr>
        <p:spPr/>
        <p:txBody>
          <a:bodyPr/>
          <a:lstStyle/>
          <a:p>
            <a:r>
              <a:rPr lang="en-US" dirty="0"/>
              <a:t>Design, build, train, and test a deep learning pipeline for feature detection using thoracic CT scans of patients’ hearts</a:t>
            </a:r>
          </a:p>
          <a:p>
            <a:pPr lvl="1"/>
            <a:r>
              <a:rPr lang="en-US" dirty="0"/>
              <a:t>Obtain thoracic CT scans of patients</a:t>
            </a:r>
          </a:p>
          <a:p>
            <a:pPr lvl="1"/>
            <a:r>
              <a:rPr lang="en-US" dirty="0"/>
              <a:t>Design and implement an annotation tool to annotate crop landmarks for the CT scans</a:t>
            </a:r>
          </a:p>
          <a:p>
            <a:pPr lvl="1"/>
            <a:r>
              <a:rPr lang="en-US" dirty="0"/>
              <a:t>Implement a normalization pipeline to normalize the CT scans into 3D arrays</a:t>
            </a:r>
          </a:p>
          <a:p>
            <a:pPr lvl="1"/>
            <a:r>
              <a:rPr lang="en-US" dirty="0"/>
              <a:t>Design and implement a CNN that performs feature selection on the normalized arrays</a:t>
            </a:r>
          </a:p>
        </p:txBody>
      </p:sp>
      <p:sp>
        <p:nvSpPr>
          <p:cNvPr id="4" name="Slide Number Placeholder 3">
            <a:extLst>
              <a:ext uri="{FF2B5EF4-FFF2-40B4-BE49-F238E27FC236}">
                <a16:creationId xmlns:a16="http://schemas.microsoft.com/office/drawing/2014/main" id="{72C5E342-0FAE-4F7C-A044-5FF7B14649DF}"/>
              </a:ext>
            </a:extLst>
          </p:cNvPr>
          <p:cNvSpPr>
            <a:spLocks noGrp="1"/>
          </p:cNvSpPr>
          <p:nvPr>
            <p:ph type="sldNum" sz="quarter" idx="12"/>
          </p:nvPr>
        </p:nvSpPr>
        <p:spPr/>
        <p:txBody>
          <a:bodyPr/>
          <a:lstStyle/>
          <a:p>
            <a:fld id="{C8AF1244-B993-4839-983B-6D3FD1D19F16}" type="slidenum">
              <a:rPr lang="en-US" smtClean="0"/>
              <a:t>2</a:t>
            </a:fld>
            <a:endParaRPr lang="en-US"/>
          </a:p>
        </p:txBody>
      </p:sp>
    </p:spTree>
    <p:extLst>
      <p:ext uri="{BB962C8B-B14F-4D97-AF65-F5344CB8AC3E}">
        <p14:creationId xmlns:p14="http://schemas.microsoft.com/office/powerpoint/2010/main" val="3510314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0381F-D7EF-4CE8-964B-835866BD81DB}"/>
              </a:ext>
            </a:extLst>
          </p:cNvPr>
          <p:cNvSpPr>
            <a:spLocks noGrp="1"/>
          </p:cNvSpPr>
          <p:nvPr>
            <p:ph type="title"/>
          </p:nvPr>
        </p:nvSpPr>
        <p:spPr/>
        <p:txBody>
          <a:bodyPr/>
          <a:lstStyle/>
          <a:p>
            <a:r>
              <a:rPr lang="en-US" dirty="0"/>
              <a:t>Annotation Tool: Boundary Slice Scaling</a:t>
            </a:r>
          </a:p>
        </p:txBody>
      </p:sp>
      <p:pic>
        <p:nvPicPr>
          <p:cNvPr id="4" name="Picture 3">
            <a:extLst>
              <a:ext uri="{FF2B5EF4-FFF2-40B4-BE49-F238E27FC236}">
                <a16:creationId xmlns:a16="http://schemas.microsoft.com/office/drawing/2014/main" id="{D43F5B4A-9004-4197-9A4E-D0CAEBAE4ABB}"/>
              </a:ext>
            </a:extLst>
          </p:cNvPr>
          <p:cNvPicPr>
            <a:picLocks noChangeAspect="1"/>
          </p:cNvPicPr>
          <p:nvPr/>
        </p:nvPicPr>
        <p:blipFill>
          <a:blip r:embed="rId2"/>
          <a:stretch>
            <a:fillRect/>
          </a:stretch>
        </p:blipFill>
        <p:spPr>
          <a:xfrm>
            <a:off x="7075794" y="1694667"/>
            <a:ext cx="4058151" cy="4058151"/>
          </a:xfrm>
          <a:prstGeom prst="rect">
            <a:avLst/>
          </a:prstGeom>
        </p:spPr>
      </p:pic>
      <p:pic>
        <p:nvPicPr>
          <p:cNvPr id="5" name="Picture 4">
            <a:extLst>
              <a:ext uri="{FF2B5EF4-FFF2-40B4-BE49-F238E27FC236}">
                <a16:creationId xmlns:a16="http://schemas.microsoft.com/office/drawing/2014/main" id="{D25D3BB4-9217-4358-A2BC-6C2B54F260EE}"/>
              </a:ext>
            </a:extLst>
          </p:cNvPr>
          <p:cNvPicPr>
            <a:picLocks noChangeAspect="1"/>
          </p:cNvPicPr>
          <p:nvPr/>
        </p:nvPicPr>
        <p:blipFill>
          <a:blip r:embed="rId3"/>
          <a:stretch>
            <a:fillRect/>
          </a:stretch>
        </p:blipFill>
        <p:spPr>
          <a:xfrm>
            <a:off x="1058057" y="1686710"/>
            <a:ext cx="4058151" cy="4066108"/>
          </a:xfrm>
          <a:prstGeom prst="rect">
            <a:avLst/>
          </a:prstGeom>
        </p:spPr>
      </p:pic>
      <p:pic>
        <p:nvPicPr>
          <p:cNvPr id="6" name="Picture 5">
            <a:extLst>
              <a:ext uri="{FF2B5EF4-FFF2-40B4-BE49-F238E27FC236}">
                <a16:creationId xmlns:a16="http://schemas.microsoft.com/office/drawing/2014/main" id="{6BF3B15E-37DF-4E8B-A084-FBFB81387506}"/>
              </a:ext>
            </a:extLst>
          </p:cNvPr>
          <p:cNvPicPr>
            <a:picLocks noChangeAspect="1"/>
          </p:cNvPicPr>
          <p:nvPr/>
        </p:nvPicPr>
        <p:blipFill>
          <a:blip r:embed="rId4"/>
          <a:stretch>
            <a:fillRect/>
          </a:stretch>
        </p:blipFill>
        <p:spPr>
          <a:xfrm>
            <a:off x="1834419" y="5886702"/>
            <a:ext cx="2505425" cy="409632"/>
          </a:xfrm>
          <a:prstGeom prst="rect">
            <a:avLst/>
          </a:prstGeom>
        </p:spPr>
      </p:pic>
      <p:pic>
        <p:nvPicPr>
          <p:cNvPr id="7" name="Picture 6">
            <a:extLst>
              <a:ext uri="{FF2B5EF4-FFF2-40B4-BE49-F238E27FC236}">
                <a16:creationId xmlns:a16="http://schemas.microsoft.com/office/drawing/2014/main" id="{8B588457-DC79-47ED-B890-105627C7906E}"/>
              </a:ext>
            </a:extLst>
          </p:cNvPr>
          <p:cNvPicPr>
            <a:picLocks noChangeAspect="1"/>
          </p:cNvPicPr>
          <p:nvPr/>
        </p:nvPicPr>
        <p:blipFill>
          <a:blip r:embed="rId5"/>
          <a:stretch>
            <a:fillRect/>
          </a:stretch>
        </p:blipFill>
        <p:spPr>
          <a:xfrm>
            <a:off x="8058252" y="5893426"/>
            <a:ext cx="2543530" cy="485843"/>
          </a:xfrm>
          <a:prstGeom prst="rect">
            <a:avLst/>
          </a:prstGeom>
        </p:spPr>
      </p:pic>
      <p:sp>
        <p:nvSpPr>
          <p:cNvPr id="3" name="Slide Number Placeholder 2">
            <a:extLst>
              <a:ext uri="{FF2B5EF4-FFF2-40B4-BE49-F238E27FC236}">
                <a16:creationId xmlns:a16="http://schemas.microsoft.com/office/drawing/2014/main" id="{5B444E9B-37FE-452D-BA35-2A22ED895F47}"/>
              </a:ext>
            </a:extLst>
          </p:cNvPr>
          <p:cNvSpPr>
            <a:spLocks noGrp="1"/>
          </p:cNvSpPr>
          <p:nvPr>
            <p:ph type="sldNum" sz="quarter" idx="12"/>
          </p:nvPr>
        </p:nvSpPr>
        <p:spPr/>
        <p:txBody>
          <a:bodyPr/>
          <a:lstStyle/>
          <a:p>
            <a:fld id="{C8AF1244-B993-4839-983B-6D3FD1D19F16}" type="slidenum">
              <a:rPr lang="en-US" smtClean="0"/>
              <a:t>20</a:t>
            </a:fld>
            <a:endParaRPr lang="en-US"/>
          </a:p>
        </p:txBody>
      </p:sp>
    </p:spTree>
    <p:extLst>
      <p:ext uri="{BB962C8B-B14F-4D97-AF65-F5344CB8AC3E}">
        <p14:creationId xmlns:p14="http://schemas.microsoft.com/office/powerpoint/2010/main" val="3106131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BCC67-E673-4ECC-A1F8-7B7A2C7AA5AD}"/>
              </a:ext>
            </a:extLst>
          </p:cNvPr>
          <p:cNvSpPr>
            <a:spLocks noGrp="1"/>
          </p:cNvSpPr>
          <p:nvPr>
            <p:ph type="title"/>
          </p:nvPr>
        </p:nvSpPr>
        <p:spPr/>
        <p:txBody>
          <a:bodyPr/>
          <a:lstStyle/>
          <a:p>
            <a:r>
              <a:rPr lang="en-US" dirty="0"/>
              <a:t>Annotation Tool: Boundary Slice Interpolation</a:t>
            </a:r>
          </a:p>
        </p:txBody>
      </p:sp>
      <p:sp>
        <p:nvSpPr>
          <p:cNvPr id="3" name="Content Placeholder 2">
            <a:extLst>
              <a:ext uri="{FF2B5EF4-FFF2-40B4-BE49-F238E27FC236}">
                <a16:creationId xmlns:a16="http://schemas.microsoft.com/office/drawing/2014/main" id="{8DB2E025-530B-4009-A06B-C1BA62DDD139}"/>
              </a:ext>
            </a:extLst>
          </p:cNvPr>
          <p:cNvSpPr>
            <a:spLocks noGrp="1"/>
          </p:cNvSpPr>
          <p:nvPr>
            <p:ph idx="1"/>
          </p:nvPr>
        </p:nvSpPr>
        <p:spPr/>
        <p:txBody>
          <a:bodyPr/>
          <a:lstStyle/>
          <a:p>
            <a:r>
              <a:rPr lang="en-US" dirty="0"/>
              <a:t>We need to interpolate between the crop boundaries for the superior and inferior slice to get the crop boundaries for all the slices in between</a:t>
            </a:r>
          </a:p>
          <a:p>
            <a:r>
              <a:rPr lang="en-US" dirty="0"/>
              <a:t>This is done with basic linear interpolation and is shown in the annotation tool</a:t>
            </a:r>
          </a:p>
          <a:p>
            <a:r>
              <a:rPr lang="en-US" dirty="0"/>
              <a:t>Since 3d normalization is now integrated into the annotation tool, this is also used for normalizing the annotated CT images</a:t>
            </a:r>
          </a:p>
        </p:txBody>
      </p:sp>
      <p:sp>
        <p:nvSpPr>
          <p:cNvPr id="4" name="Slide Number Placeholder 3">
            <a:extLst>
              <a:ext uri="{FF2B5EF4-FFF2-40B4-BE49-F238E27FC236}">
                <a16:creationId xmlns:a16="http://schemas.microsoft.com/office/drawing/2014/main" id="{EBD740B6-C57D-408E-BBF5-A2EE46879BBF}"/>
              </a:ext>
            </a:extLst>
          </p:cNvPr>
          <p:cNvSpPr>
            <a:spLocks noGrp="1"/>
          </p:cNvSpPr>
          <p:nvPr>
            <p:ph type="sldNum" sz="quarter" idx="12"/>
          </p:nvPr>
        </p:nvSpPr>
        <p:spPr/>
        <p:txBody>
          <a:bodyPr/>
          <a:lstStyle/>
          <a:p>
            <a:fld id="{C8AF1244-B993-4839-983B-6D3FD1D19F16}" type="slidenum">
              <a:rPr lang="en-US" smtClean="0"/>
              <a:t>21</a:t>
            </a:fld>
            <a:endParaRPr lang="en-US"/>
          </a:p>
        </p:txBody>
      </p:sp>
    </p:spTree>
    <p:extLst>
      <p:ext uri="{BB962C8B-B14F-4D97-AF65-F5344CB8AC3E}">
        <p14:creationId xmlns:p14="http://schemas.microsoft.com/office/powerpoint/2010/main" val="1407940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BCC67-E673-4ECC-A1F8-7B7A2C7AA5AD}"/>
              </a:ext>
            </a:extLst>
          </p:cNvPr>
          <p:cNvSpPr>
            <a:spLocks noGrp="1"/>
          </p:cNvSpPr>
          <p:nvPr>
            <p:ph type="title"/>
          </p:nvPr>
        </p:nvSpPr>
        <p:spPr/>
        <p:txBody>
          <a:bodyPr/>
          <a:lstStyle/>
          <a:p>
            <a:r>
              <a:rPr lang="en-US" dirty="0"/>
              <a:t>Annotation Tool: Boundary Slice Interpolation</a:t>
            </a:r>
          </a:p>
        </p:txBody>
      </p:sp>
      <p:pic>
        <p:nvPicPr>
          <p:cNvPr id="9" name="Picture 8">
            <a:extLst>
              <a:ext uri="{FF2B5EF4-FFF2-40B4-BE49-F238E27FC236}">
                <a16:creationId xmlns:a16="http://schemas.microsoft.com/office/drawing/2014/main" id="{FA5D9560-39D1-4835-8F91-AAA942B6B740}"/>
              </a:ext>
            </a:extLst>
          </p:cNvPr>
          <p:cNvPicPr>
            <a:picLocks noChangeAspect="1"/>
          </p:cNvPicPr>
          <p:nvPr/>
        </p:nvPicPr>
        <p:blipFill rotWithShape="1">
          <a:blip r:embed="rId2"/>
          <a:srcRect l="587" t="1523" r="1297"/>
          <a:stretch/>
        </p:blipFill>
        <p:spPr>
          <a:xfrm>
            <a:off x="1035884" y="1510453"/>
            <a:ext cx="3179233" cy="3203392"/>
          </a:xfrm>
          <a:prstGeom prst="rect">
            <a:avLst/>
          </a:prstGeom>
        </p:spPr>
      </p:pic>
      <p:pic>
        <p:nvPicPr>
          <p:cNvPr id="10" name="Picture 9">
            <a:extLst>
              <a:ext uri="{FF2B5EF4-FFF2-40B4-BE49-F238E27FC236}">
                <a16:creationId xmlns:a16="http://schemas.microsoft.com/office/drawing/2014/main" id="{8E1AD27B-1116-4A01-B109-F93C4535F7A7}"/>
              </a:ext>
            </a:extLst>
          </p:cNvPr>
          <p:cNvPicPr>
            <a:picLocks noChangeAspect="1"/>
          </p:cNvPicPr>
          <p:nvPr/>
        </p:nvPicPr>
        <p:blipFill rotWithShape="1">
          <a:blip r:embed="rId3"/>
          <a:srcRect l="1884" t="1532" r="1884" b="1704"/>
          <a:stretch/>
        </p:blipFill>
        <p:spPr>
          <a:xfrm>
            <a:off x="4515888" y="1510453"/>
            <a:ext cx="3118185" cy="3129280"/>
          </a:xfrm>
          <a:prstGeom prst="rect">
            <a:avLst/>
          </a:prstGeom>
        </p:spPr>
      </p:pic>
      <p:pic>
        <p:nvPicPr>
          <p:cNvPr id="11" name="Picture 10">
            <a:extLst>
              <a:ext uri="{FF2B5EF4-FFF2-40B4-BE49-F238E27FC236}">
                <a16:creationId xmlns:a16="http://schemas.microsoft.com/office/drawing/2014/main" id="{155BBE48-CA11-4A1C-847B-BB8DC48E9EB1}"/>
              </a:ext>
            </a:extLst>
          </p:cNvPr>
          <p:cNvPicPr>
            <a:picLocks noChangeAspect="1"/>
          </p:cNvPicPr>
          <p:nvPr/>
        </p:nvPicPr>
        <p:blipFill>
          <a:blip r:embed="rId4"/>
          <a:stretch>
            <a:fillRect/>
          </a:stretch>
        </p:blipFill>
        <p:spPr>
          <a:xfrm>
            <a:off x="7873796" y="1460906"/>
            <a:ext cx="3240281" cy="3233940"/>
          </a:xfrm>
          <a:prstGeom prst="rect">
            <a:avLst/>
          </a:prstGeom>
        </p:spPr>
      </p:pic>
      <p:sp>
        <p:nvSpPr>
          <p:cNvPr id="12" name="TextBox 11">
            <a:extLst>
              <a:ext uri="{FF2B5EF4-FFF2-40B4-BE49-F238E27FC236}">
                <a16:creationId xmlns:a16="http://schemas.microsoft.com/office/drawing/2014/main" id="{44C856B5-C2BC-43E5-9F4F-4A13626559EE}"/>
              </a:ext>
            </a:extLst>
          </p:cNvPr>
          <p:cNvSpPr txBox="1"/>
          <p:nvPr/>
        </p:nvSpPr>
        <p:spPr>
          <a:xfrm>
            <a:off x="1016874" y="4780429"/>
            <a:ext cx="3259292" cy="646331"/>
          </a:xfrm>
          <a:prstGeom prst="rect">
            <a:avLst/>
          </a:prstGeom>
          <a:noFill/>
        </p:spPr>
        <p:txBody>
          <a:bodyPr wrap="square" rtlCol="0">
            <a:spAutoFit/>
          </a:bodyPr>
          <a:lstStyle/>
          <a:p>
            <a:r>
              <a:rPr lang="en-US" dirty="0"/>
              <a:t>Unscaled Boundaries at Superior Slice 45</a:t>
            </a:r>
          </a:p>
        </p:txBody>
      </p:sp>
      <p:sp>
        <p:nvSpPr>
          <p:cNvPr id="13" name="TextBox 12">
            <a:extLst>
              <a:ext uri="{FF2B5EF4-FFF2-40B4-BE49-F238E27FC236}">
                <a16:creationId xmlns:a16="http://schemas.microsoft.com/office/drawing/2014/main" id="{1B36116C-5B35-4A78-9BBF-889461573257}"/>
              </a:ext>
            </a:extLst>
          </p:cNvPr>
          <p:cNvSpPr txBox="1"/>
          <p:nvPr/>
        </p:nvSpPr>
        <p:spPr>
          <a:xfrm>
            <a:off x="4445335" y="4780429"/>
            <a:ext cx="3259292" cy="646331"/>
          </a:xfrm>
          <a:prstGeom prst="rect">
            <a:avLst/>
          </a:prstGeom>
          <a:noFill/>
        </p:spPr>
        <p:txBody>
          <a:bodyPr wrap="square" rtlCol="0">
            <a:spAutoFit/>
          </a:bodyPr>
          <a:lstStyle/>
          <a:p>
            <a:r>
              <a:rPr lang="en-US" dirty="0"/>
              <a:t>Unscaled Boundaries at Intermediate Slice 60</a:t>
            </a:r>
          </a:p>
        </p:txBody>
      </p:sp>
      <p:sp>
        <p:nvSpPr>
          <p:cNvPr id="14" name="TextBox 13">
            <a:extLst>
              <a:ext uri="{FF2B5EF4-FFF2-40B4-BE49-F238E27FC236}">
                <a16:creationId xmlns:a16="http://schemas.microsoft.com/office/drawing/2014/main" id="{8CB6E09B-C641-44F6-840D-659A2EAE7E97}"/>
              </a:ext>
            </a:extLst>
          </p:cNvPr>
          <p:cNvSpPr txBox="1"/>
          <p:nvPr/>
        </p:nvSpPr>
        <p:spPr>
          <a:xfrm>
            <a:off x="7854785" y="4780429"/>
            <a:ext cx="3259292" cy="646331"/>
          </a:xfrm>
          <a:prstGeom prst="rect">
            <a:avLst/>
          </a:prstGeom>
          <a:noFill/>
        </p:spPr>
        <p:txBody>
          <a:bodyPr wrap="square" rtlCol="0">
            <a:spAutoFit/>
          </a:bodyPr>
          <a:lstStyle/>
          <a:p>
            <a:r>
              <a:rPr lang="en-US" dirty="0"/>
              <a:t>Unscaled Boundaries at Inferior Slice 75</a:t>
            </a:r>
          </a:p>
        </p:txBody>
      </p:sp>
      <p:sp>
        <p:nvSpPr>
          <p:cNvPr id="3" name="Slide Number Placeholder 2">
            <a:extLst>
              <a:ext uri="{FF2B5EF4-FFF2-40B4-BE49-F238E27FC236}">
                <a16:creationId xmlns:a16="http://schemas.microsoft.com/office/drawing/2014/main" id="{DB1DBE3F-57AE-4802-B016-CCAA7622809D}"/>
              </a:ext>
            </a:extLst>
          </p:cNvPr>
          <p:cNvSpPr>
            <a:spLocks noGrp="1"/>
          </p:cNvSpPr>
          <p:nvPr>
            <p:ph type="sldNum" sz="quarter" idx="12"/>
          </p:nvPr>
        </p:nvSpPr>
        <p:spPr/>
        <p:txBody>
          <a:bodyPr/>
          <a:lstStyle/>
          <a:p>
            <a:fld id="{C8AF1244-B993-4839-983B-6D3FD1D19F16}" type="slidenum">
              <a:rPr lang="en-US" smtClean="0"/>
              <a:t>22</a:t>
            </a:fld>
            <a:endParaRPr lang="en-US"/>
          </a:p>
        </p:txBody>
      </p:sp>
    </p:spTree>
    <p:extLst>
      <p:ext uri="{BB962C8B-B14F-4D97-AF65-F5344CB8AC3E}">
        <p14:creationId xmlns:p14="http://schemas.microsoft.com/office/powerpoint/2010/main" val="605286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8DCC5-245E-4130-B88D-C41971854E15}"/>
              </a:ext>
            </a:extLst>
          </p:cNvPr>
          <p:cNvSpPr>
            <a:spLocks noGrp="1"/>
          </p:cNvSpPr>
          <p:nvPr>
            <p:ph type="title"/>
          </p:nvPr>
        </p:nvSpPr>
        <p:spPr/>
        <p:txBody>
          <a:bodyPr/>
          <a:lstStyle/>
          <a:p>
            <a:r>
              <a:rPr lang="en-US" dirty="0"/>
              <a:t>Annotation Tool: Annotation Files</a:t>
            </a:r>
          </a:p>
        </p:txBody>
      </p:sp>
      <p:sp>
        <p:nvSpPr>
          <p:cNvPr id="3" name="Content Placeholder 2">
            <a:extLst>
              <a:ext uri="{FF2B5EF4-FFF2-40B4-BE49-F238E27FC236}">
                <a16:creationId xmlns:a16="http://schemas.microsoft.com/office/drawing/2014/main" id="{FF8DBCA5-574B-4AB6-8467-A3B7EF595BD1}"/>
              </a:ext>
            </a:extLst>
          </p:cNvPr>
          <p:cNvSpPr>
            <a:spLocks noGrp="1"/>
          </p:cNvSpPr>
          <p:nvPr>
            <p:ph idx="1"/>
          </p:nvPr>
        </p:nvSpPr>
        <p:spPr/>
        <p:txBody>
          <a:bodyPr/>
          <a:lstStyle/>
          <a:p>
            <a:r>
              <a:rPr lang="en-US" dirty="0"/>
              <a:t>The exported annotation files for a cross sectional image are in JSON format, but stored with a .annotation extension to make them easily distinguishable from non-annotation JSON files</a:t>
            </a:r>
          </a:p>
          <a:p>
            <a:r>
              <a:rPr lang="en-US" dirty="0"/>
              <a:t>The annotation files store the absolute path to the CT image directory (and thus are only usable on a machine where the CT image files are in that path), as well as the boundary slices, landmarks, and boundary scale factor</a:t>
            </a:r>
          </a:p>
          <a:p>
            <a:r>
              <a:rPr lang="en-US" dirty="0"/>
              <a:t>Annotation file names are always suffixed with the patient ID to make it easy to find the right annotation file for a specific patient</a:t>
            </a:r>
          </a:p>
        </p:txBody>
      </p:sp>
      <p:sp>
        <p:nvSpPr>
          <p:cNvPr id="4" name="Slide Number Placeholder 3">
            <a:extLst>
              <a:ext uri="{FF2B5EF4-FFF2-40B4-BE49-F238E27FC236}">
                <a16:creationId xmlns:a16="http://schemas.microsoft.com/office/drawing/2014/main" id="{69D51941-4305-4C2F-9DBD-D854826EFB20}"/>
              </a:ext>
            </a:extLst>
          </p:cNvPr>
          <p:cNvSpPr>
            <a:spLocks noGrp="1"/>
          </p:cNvSpPr>
          <p:nvPr>
            <p:ph type="sldNum" sz="quarter" idx="12"/>
          </p:nvPr>
        </p:nvSpPr>
        <p:spPr/>
        <p:txBody>
          <a:bodyPr/>
          <a:lstStyle/>
          <a:p>
            <a:fld id="{C8AF1244-B993-4839-983B-6D3FD1D19F16}" type="slidenum">
              <a:rPr lang="en-US" smtClean="0"/>
              <a:t>23</a:t>
            </a:fld>
            <a:endParaRPr lang="en-US"/>
          </a:p>
        </p:txBody>
      </p:sp>
    </p:spTree>
    <p:extLst>
      <p:ext uri="{BB962C8B-B14F-4D97-AF65-F5344CB8AC3E}">
        <p14:creationId xmlns:p14="http://schemas.microsoft.com/office/powerpoint/2010/main" val="3899776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8DCC5-245E-4130-B88D-C41971854E15}"/>
              </a:ext>
            </a:extLst>
          </p:cNvPr>
          <p:cNvSpPr>
            <a:spLocks noGrp="1"/>
          </p:cNvSpPr>
          <p:nvPr>
            <p:ph type="title"/>
          </p:nvPr>
        </p:nvSpPr>
        <p:spPr/>
        <p:txBody>
          <a:bodyPr/>
          <a:lstStyle/>
          <a:p>
            <a:r>
              <a:rPr lang="en-US" dirty="0"/>
              <a:t>Annotation Tool: Annotation Files</a:t>
            </a:r>
          </a:p>
        </p:txBody>
      </p:sp>
      <p:sp>
        <p:nvSpPr>
          <p:cNvPr id="3" name="Content Placeholder 2">
            <a:extLst>
              <a:ext uri="{FF2B5EF4-FFF2-40B4-BE49-F238E27FC236}">
                <a16:creationId xmlns:a16="http://schemas.microsoft.com/office/drawing/2014/main" id="{FF8DBCA5-574B-4AB6-8467-A3B7EF595BD1}"/>
              </a:ext>
            </a:extLst>
          </p:cNvPr>
          <p:cNvSpPr>
            <a:spLocks noGrp="1"/>
          </p:cNvSpPr>
          <p:nvPr>
            <p:ph idx="1"/>
          </p:nvPr>
        </p:nvSpPr>
        <p:spPr/>
        <p:txBody>
          <a:bodyPr/>
          <a:lstStyle/>
          <a:p>
            <a:r>
              <a:rPr lang="en-US" dirty="0"/>
              <a:t>The original annotation files had boundary points for every slice within the crop boundaries</a:t>
            </a:r>
          </a:p>
          <a:p>
            <a:r>
              <a:rPr lang="en-US" dirty="0"/>
              <a:t>When cropping and normalization was integrated into the annotation tool, this was no longer necessary, as the tool’s libraries could do boundary interpolation and scaling automatically</a:t>
            </a:r>
          </a:p>
          <a:p>
            <a:pPr lvl="1"/>
            <a:r>
              <a:rPr lang="en-US" dirty="0"/>
              <a:t>This drastically reduced the size of the annotation files</a:t>
            </a:r>
          </a:p>
        </p:txBody>
      </p:sp>
      <p:sp>
        <p:nvSpPr>
          <p:cNvPr id="4" name="Slide Number Placeholder 3">
            <a:extLst>
              <a:ext uri="{FF2B5EF4-FFF2-40B4-BE49-F238E27FC236}">
                <a16:creationId xmlns:a16="http://schemas.microsoft.com/office/drawing/2014/main" id="{3D81E2B2-0916-4ED4-9050-62B3A503020D}"/>
              </a:ext>
            </a:extLst>
          </p:cNvPr>
          <p:cNvSpPr>
            <a:spLocks noGrp="1"/>
          </p:cNvSpPr>
          <p:nvPr>
            <p:ph type="sldNum" sz="quarter" idx="12"/>
          </p:nvPr>
        </p:nvSpPr>
        <p:spPr/>
        <p:txBody>
          <a:bodyPr/>
          <a:lstStyle/>
          <a:p>
            <a:fld id="{C8AF1244-B993-4839-983B-6D3FD1D19F16}" type="slidenum">
              <a:rPr lang="en-US" smtClean="0"/>
              <a:t>24</a:t>
            </a:fld>
            <a:endParaRPr lang="en-US"/>
          </a:p>
        </p:txBody>
      </p:sp>
    </p:spTree>
    <p:extLst>
      <p:ext uri="{BB962C8B-B14F-4D97-AF65-F5344CB8AC3E}">
        <p14:creationId xmlns:p14="http://schemas.microsoft.com/office/powerpoint/2010/main" val="1479240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A98DE-30F8-405E-A2D5-E3F90274A695}"/>
              </a:ext>
            </a:extLst>
          </p:cNvPr>
          <p:cNvSpPr>
            <a:spLocks noGrp="1"/>
          </p:cNvSpPr>
          <p:nvPr>
            <p:ph type="title"/>
          </p:nvPr>
        </p:nvSpPr>
        <p:spPr/>
        <p:txBody>
          <a:bodyPr/>
          <a:lstStyle/>
          <a:p>
            <a:r>
              <a:rPr lang="en-US" dirty="0"/>
              <a:t>Annotation Tool: UI Design</a:t>
            </a:r>
          </a:p>
        </p:txBody>
      </p:sp>
      <p:sp>
        <p:nvSpPr>
          <p:cNvPr id="3" name="Content Placeholder 2">
            <a:extLst>
              <a:ext uri="{FF2B5EF4-FFF2-40B4-BE49-F238E27FC236}">
                <a16:creationId xmlns:a16="http://schemas.microsoft.com/office/drawing/2014/main" id="{7E44FB75-5285-45D0-A957-1F71BDD2EA7D}"/>
              </a:ext>
            </a:extLst>
          </p:cNvPr>
          <p:cNvSpPr>
            <a:spLocks noGrp="1"/>
          </p:cNvSpPr>
          <p:nvPr>
            <p:ph idx="1"/>
          </p:nvPr>
        </p:nvSpPr>
        <p:spPr/>
        <p:txBody>
          <a:bodyPr/>
          <a:lstStyle/>
          <a:p>
            <a:r>
              <a:rPr lang="en-US" dirty="0"/>
              <a:t>Used </a:t>
            </a:r>
            <a:r>
              <a:rPr lang="en-US" dirty="0" err="1"/>
              <a:t>PyQt</a:t>
            </a:r>
            <a:r>
              <a:rPr lang="en-US" dirty="0"/>
              <a:t> 5 for UI programming</a:t>
            </a:r>
          </a:p>
          <a:p>
            <a:r>
              <a:rPr lang="en-US" dirty="0"/>
              <a:t>Tool was iterated upon several times to provide multiple options for workflow and minimize annotation time</a:t>
            </a:r>
          </a:p>
          <a:p>
            <a:r>
              <a:rPr lang="en-US" dirty="0"/>
              <a:t>Regular testing done with the whole team to figure out what features needed to be added</a:t>
            </a:r>
          </a:p>
        </p:txBody>
      </p:sp>
      <p:sp>
        <p:nvSpPr>
          <p:cNvPr id="4" name="Slide Number Placeholder 3">
            <a:extLst>
              <a:ext uri="{FF2B5EF4-FFF2-40B4-BE49-F238E27FC236}">
                <a16:creationId xmlns:a16="http://schemas.microsoft.com/office/drawing/2014/main" id="{A1F4913A-B42A-44B3-AF83-1D50A594D1E0}"/>
              </a:ext>
            </a:extLst>
          </p:cNvPr>
          <p:cNvSpPr>
            <a:spLocks noGrp="1"/>
          </p:cNvSpPr>
          <p:nvPr>
            <p:ph type="sldNum" sz="quarter" idx="12"/>
          </p:nvPr>
        </p:nvSpPr>
        <p:spPr/>
        <p:txBody>
          <a:bodyPr/>
          <a:lstStyle/>
          <a:p>
            <a:fld id="{C8AF1244-B993-4839-983B-6D3FD1D19F16}" type="slidenum">
              <a:rPr lang="en-US" smtClean="0"/>
              <a:t>25</a:t>
            </a:fld>
            <a:endParaRPr lang="en-US"/>
          </a:p>
        </p:txBody>
      </p:sp>
    </p:spTree>
    <p:extLst>
      <p:ext uri="{BB962C8B-B14F-4D97-AF65-F5344CB8AC3E}">
        <p14:creationId xmlns:p14="http://schemas.microsoft.com/office/powerpoint/2010/main" val="20077259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00037-54E9-4DC0-BB75-38220BEDFB0D}"/>
              </a:ext>
            </a:extLst>
          </p:cNvPr>
          <p:cNvSpPr>
            <a:spLocks noGrp="1"/>
          </p:cNvSpPr>
          <p:nvPr>
            <p:ph type="title"/>
          </p:nvPr>
        </p:nvSpPr>
        <p:spPr/>
        <p:txBody>
          <a:bodyPr/>
          <a:lstStyle/>
          <a:p>
            <a:r>
              <a:rPr lang="en-US" dirty="0"/>
              <a:t>Annotation Tool: UI Design Iteration</a:t>
            </a:r>
          </a:p>
        </p:txBody>
      </p:sp>
      <p:sp>
        <p:nvSpPr>
          <p:cNvPr id="4" name="Slide Number Placeholder 3">
            <a:extLst>
              <a:ext uri="{FF2B5EF4-FFF2-40B4-BE49-F238E27FC236}">
                <a16:creationId xmlns:a16="http://schemas.microsoft.com/office/drawing/2014/main" id="{FDA36F33-B4A9-4A14-9EF4-CBB131FEB5CC}"/>
              </a:ext>
            </a:extLst>
          </p:cNvPr>
          <p:cNvSpPr>
            <a:spLocks noGrp="1"/>
          </p:cNvSpPr>
          <p:nvPr>
            <p:ph type="sldNum" sz="quarter" idx="12"/>
          </p:nvPr>
        </p:nvSpPr>
        <p:spPr/>
        <p:txBody>
          <a:bodyPr/>
          <a:lstStyle/>
          <a:p>
            <a:fld id="{C8AF1244-B993-4839-983B-6D3FD1D19F16}" type="slidenum">
              <a:rPr lang="en-US" smtClean="0"/>
              <a:t>26</a:t>
            </a:fld>
            <a:endParaRPr lang="en-US"/>
          </a:p>
        </p:txBody>
      </p:sp>
      <p:pic>
        <p:nvPicPr>
          <p:cNvPr id="1026" name="Picture 2" descr="https://media.discordapp.net/attachments/616839316458700822/647937893246959640/unknown.png?width=408&amp;height=677">
            <a:extLst>
              <a:ext uri="{FF2B5EF4-FFF2-40B4-BE49-F238E27FC236}">
                <a16:creationId xmlns:a16="http://schemas.microsoft.com/office/drawing/2014/main" id="{180779D6-8954-4004-A8CD-93817245BA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0756" y="1890712"/>
            <a:ext cx="2830487" cy="46966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screenshot, appliance&#10;&#10;Description automatically generated">
            <a:extLst>
              <a:ext uri="{FF2B5EF4-FFF2-40B4-BE49-F238E27FC236}">
                <a16:creationId xmlns:a16="http://schemas.microsoft.com/office/drawing/2014/main" id="{D2A294F9-D5E0-4CB7-B8C4-127D96F58C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275" y="1890712"/>
            <a:ext cx="3524250" cy="4648200"/>
          </a:xfrm>
          <a:prstGeom prst="rect">
            <a:avLst/>
          </a:prstGeom>
        </p:spPr>
      </p:pic>
      <p:pic>
        <p:nvPicPr>
          <p:cNvPr id="11" name="Picture 10">
            <a:extLst>
              <a:ext uri="{FF2B5EF4-FFF2-40B4-BE49-F238E27FC236}">
                <a16:creationId xmlns:a16="http://schemas.microsoft.com/office/drawing/2014/main" id="{C93BB3B7-A529-4D44-8629-3B605AB5AFD1}"/>
              </a:ext>
            </a:extLst>
          </p:cNvPr>
          <p:cNvPicPr>
            <a:picLocks noChangeAspect="1"/>
          </p:cNvPicPr>
          <p:nvPr/>
        </p:nvPicPr>
        <p:blipFill>
          <a:blip r:embed="rId4"/>
          <a:stretch>
            <a:fillRect/>
          </a:stretch>
        </p:blipFill>
        <p:spPr>
          <a:xfrm>
            <a:off x="7882306" y="1890712"/>
            <a:ext cx="2601680" cy="4696666"/>
          </a:xfrm>
          <a:prstGeom prst="rect">
            <a:avLst/>
          </a:prstGeom>
        </p:spPr>
      </p:pic>
    </p:spTree>
    <p:extLst>
      <p:ext uri="{BB962C8B-B14F-4D97-AF65-F5344CB8AC3E}">
        <p14:creationId xmlns:p14="http://schemas.microsoft.com/office/powerpoint/2010/main" val="544470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6DED7-8177-484A-ABCB-5FD8ED24FD83}"/>
              </a:ext>
            </a:extLst>
          </p:cNvPr>
          <p:cNvSpPr>
            <a:spLocks noGrp="1"/>
          </p:cNvSpPr>
          <p:nvPr>
            <p:ph type="title"/>
          </p:nvPr>
        </p:nvSpPr>
        <p:spPr/>
        <p:txBody>
          <a:bodyPr/>
          <a:lstStyle/>
          <a:p>
            <a:r>
              <a:rPr lang="en-US" dirty="0"/>
              <a:t>Annotation Tool: UI Elements</a:t>
            </a:r>
          </a:p>
        </p:txBody>
      </p:sp>
      <p:sp>
        <p:nvSpPr>
          <p:cNvPr id="3" name="Content Placeholder 2">
            <a:extLst>
              <a:ext uri="{FF2B5EF4-FFF2-40B4-BE49-F238E27FC236}">
                <a16:creationId xmlns:a16="http://schemas.microsoft.com/office/drawing/2014/main" id="{233074AD-934D-4602-B3E7-06274273426F}"/>
              </a:ext>
            </a:extLst>
          </p:cNvPr>
          <p:cNvSpPr>
            <a:spLocks noGrp="1"/>
          </p:cNvSpPr>
          <p:nvPr>
            <p:ph idx="1"/>
          </p:nvPr>
        </p:nvSpPr>
        <p:spPr>
          <a:xfrm>
            <a:off x="838200" y="1825625"/>
            <a:ext cx="5257800" cy="4351338"/>
          </a:xfrm>
        </p:spPr>
        <p:txBody>
          <a:bodyPr>
            <a:noAutofit/>
          </a:bodyPr>
          <a:lstStyle/>
          <a:p>
            <a:pPr marL="514350" indent="-514350">
              <a:lnSpc>
                <a:spcPct val="100000"/>
              </a:lnSpc>
              <a:buFont typeface="+mj-lt"/>
              <a:buAutoNum type="arabicPeriod"/>
            </a:pPr>
            <a:r>
              <a:rPr lang="en-US" sz="1800" dirty="0"/>
              <a:t>Select Image Directory Button</a:t>
            </a:r>
          </a:p>
          <a:p>
            <a:pPr marL="514350" indent="-514350">
              <a:lnSpc>
                <a:spcPct val="100000"/>
              </a:lnSpc>
              <a:buFont typeface="+mj-lt"/>
              <a:buAutoNum type="arabicPeriod"/>
            </a:pPr>
            <a:r>
              <a:rPr lang="en-US" sz="1800" dirty="0"/>
              <a:t>Export Annotations Button</a:t>
            </a:r>
          </a:p>
          <a:p>
            <a:pPr marL="514350" indent="-514350">
              <a:lnSpc>
                <a:spcPct val="100000"/>
              </a:lnSpc>
              <a:buFont typeface="+mj-lt"/>
              <a:buAutoNum type="arabicPeriod"/>
            </a:pPr>
            <a:r>
              <a:rPr lang="en-US" sz="1800" dirty="0"/>
              <a:t>Import Annotations Button</a:t>
            </a:r>
          </a:p>
          <a:p>
            <a:pPr marL="514350" indent="-514350">
              <a:lnSpc>
                <a:spcPct val="100000"/>
              </a:lnSpc>
              <a:buFont typeface="+mj-lt"/>
              <a:buAutoNum type="arabicPeriod"/>
            </a:pPr>
            <a:r>
              <a:rPr lang="en-US" sz="1800" dirty="0"/>
              <a:t>Batch Normalization Button</a:t>
            </a:r>
          </a:p>
          <a:p>
            <a:pPr marL="514350" indent="-514350">
              <a:lnSpc>
                <a:spcPct val="100000"/>
              </a:lnSpc>
              <a:buFont typeface="+mj-lt"/>
              <a:buAutoNum type="arabicPeriod"/>
            </a:pPr>
            <a:r>
              <a:rPr lang="en-US" sz="1800" dirty="0"/>
              <a:t>View Slice Viewer/Adjuster</a:t>
            </a:r>
          </a:p>
          <a:p>
            <a:pPr marL="514350" indent="-514350">
              <a:lnSpc>
                <a:spcPct val="100000"/>
              </a:lnSpc>
              <a:buFont typeface="+mj-lt"/>
              <a:buAutoNum type="arabicPeriod"/>
            </a:pPr>
            <a:r>
              <a:rPr lang="en-US" sz="1800" dirty="0"/>
              <a:t>Superior Slice Viewer/Adjuster</a:t>
            </a:r>
          </a:p>
          <a:p>
            <a:pPr marL="514350" indent="-514350">
              <a:lnSpc>
                <a:spcPct val="100000"/>
              </a:lnSpc>
              <a:buFont typeface="+mj-lt"/>
              <a:buAutoNum type="arabicPeriod"/>
            </a:pPr>
            <a:r>
              <a:rPr lang="en-US" sz="1800" dirty="0"/>
              <a:t>Inferior Slice Viewer/Adjuster</a:t>
            </a:r>
          </a:p>
          <a:p>
            <a:pPr marL="514350" indent="-514350">
              <a:lnSpc>
                <a:spcPct val="100000"/>
              </a:lnSpc>
              <a:buFont typeface="+mj-lt"/>
              <a:buAutoNum type="arabicPeriod"/>
            </a:pPr>
            <a:r>
              <a:rPr lang="en-US" sz="1800" dirty="0"/>
              <a:t>Boundary Slice Scale Viewer/Adjuster</a:t>
            </a:r>
          </a:p>
          <a:p>
            <a:pPr marL="514350" indent="-514350">
              <a:lnSpc>
                <a:spcPct val="100000"/>
              </a:lnSpc>
              <a:buFont typeface="+mj-lt"/>
              <a:buAutoNum type="arabicPeriod"/>
            </a:pPr>
            <a:r>
              <a:rPr lang="en-US" sz="1800" dirty="0"/>
              <a:t>Heart Landmark Selector</a:t>
            </a:r>
          </a:p>
          <a:p>
            <a:pPr marL="514350" indent="-514350">
              <a:lnSpc>
                <a:spcPct val="100000"/>
              </a:lnSpc>
              <a:buFont typeface="+mj-lt"/>
              <a:buAutoNum type="arabicPeriod"/>
            </a:pPr>
            <a:r>
              <a:rPr lang="en-US" sz="1800" dirty="0"/>
              <a:t>Landmark Position Viewer/Adjuster</a:t>
            </a:r>
          </a:p>
          <a:p>
            <a:pPr marL="514350" indent="-514350">
              <a:lnSpc>
                <a:spcPct val="100000"/>
              </a:lnSpc>
              <a:buFont typeface="+mj-lt"/>
              <a:buAutoNum type="arabicPeriod"/>
            </a:pPr>
            <a:r>
              <a:rPr lang="en-US" sz="1800" dirty="0"/>
              <a:t>Reset Landmarks Button</a:t>
            </a:r>
          </a:p>
          <a:p>
            <a:pPr marL="514350" indent="-514350">
              <a:lnSpc>
                <a:spcPct val="100000"/>
              </a:lnSpc>
              <a:buFont typeface="+mj-lt"/>
              <a:buAutoNum type="arabicPeriod"/>
            </a:pPr>
            <a:r>
              <a:rPr lang="en-US" sz="1800" dirty="0"/>
              <a:t>Reverse Slices Button</a:t>
            </a:r>
          </a:p>
        </p:txBody>
      </p:sp>
      <p:grpSp>
        <p:nvGrpSpPr>
          <p:cNvPr id="20" name="Group 19">
            <a:extLst>
              <a:ext uri="{FF2B5EF4-FFF2-40B4-BE49-F238E27FC236}">
                <a16:creationId xmlns:a16="http://schemas.microsoft.com/office/drawing/2014/main" id="{6EE90E16-8D17-4037-916D-BEF7E95C6D0E}"/>
              </a:ext>
            </a:extLst>
          </p:cNvPr>
          <p:cNvGrpSpPr/>
          <p:nvPr/>
        </p:nvGrpSpPr>
        <p:grpSpPr>
          <a:xfrm>
            <a:off x="6285793" y="1747603"/>
            <a:ext cx="5165498" cy="3408960"/>
            <a:chOff x="6285793" y="1747603"/>
            <a:chExt cx="5165498" cy="3408960"/>
          </a:xfrm>
        </p:grpSpPr>
        <p:pic>
          <p:nvPicPr>
            <p:cNvPr id="4" name="Picture 3">
              <a:extLst>
                <a:ext uri="{FF2B5EF4-FFF2-40B4-BE49-F238E27FC236}">
                  <a16:creationId xmlns:a16="http://schemas.microsoft.com/office/drawing/2014/main" id="{733B3910-AD46-4A1F-823A-6A19726648C7}"/>
                </a:ext>
              </a:extLst>
            </p:cNvPr>
            <p:cNvPicPr>
              <a:picLocks noChangeAspect="1"/>
            </p:cNvPicPr>
            <p:nvPr/>
          </p:nvPicPr>
          <p:blipFill>
            <a:blip r:embed="rId2"/>
            <a:stretch>
              <a:fillRect/>
            </a:stretch>
          </p:blipFill>
          <p:spPr>
            <a:xfrm>
              <a:off x="6285793" y="1747603"/>
              <a:ext cx="5068007" cy="3362794"/>
            </a:xfrm>
            <a:prstGeom prst="rect">
              <a:avLst/>
            </a:prstGeom>
          </p:spPr>
        </p:pic>
        <p:sp>
          <p:nvSpPr>
            <p:cNvPr id="5" name="TextBox 4">
              <a:extLst>
                <a:ext uri="{FF2B5EF4-FFF2-40B4-BE49-F238E27FC236}">
                  <a16:creationId xmlns:a16="http://schemas.microsoft.com/office/drawing/2014/main" id="{EDAD7C85-2FC6-4B3C-A5A4-1F8434FAB696}"/>
                </a:ext>
              </a:extLst>
            </p:cNvPr>
            <p:cNvSpPr txBox="1"/>
            <p:nvPr/>
          </p:nvSpPr>
          <p:spPr>
            <a:xfrm>
              <a:off x="6374081" y="1788153"/>
              <a:ext cx="194982" cy="369332"/>
            </a:xfrm>
            <a:prstGeom prst="rect">
              <a:avLst/>
            </a:prstGeom>
            <a:noFill/>
          </p:spPr>
          <p:txBody>
            <a:bodyPr wrap="square" rtlCol="0">
              <a:spAutoFit/>
            </a:bodyPr>
            <a:lstStyle/>
            <a:p>
              <a:r>
                <a:rPr lang="en-US" b="1" dirty="0">
                  <a:solidFill>
                    <a:srgbClr val="FF0000"/>
                  </a:solidFill>
                </a:rPr>
                <a:t>1</a:t>
              </a:r>
            </a:p>
          </p:txBody>
        </p:sp>
        <p:sp>
          <p:nvSpPr>
            <p:cNvPr id="6" name="TextBox 5">
              <a:extLst>
                <a:ext uri="{FF2B5EF4-FFF2-40B4-BE49-F238E27FC236}">
                  <a16:creationId xmlns:a16="http://schemas.microsoft.com/office/drawing/2014/main" id="{06C58F1D-29AD-4C4A-B2BD-67D254571F87}"/>
                </a:ext>
              </a:extLst>
            </p:cNvPr>
            <p:cNvSpPr txBox="1"/>
            <p:nvPr/>
          </p:nvSpPr>
          <p:spPr>
            <a:xfrm>
              <a:off x="8819796" y="1788153"/>
              <a:ext cx="194982" cy="369332"/>
            </a:xfrm>
            <a:prstGeom prst="rect">
              <a:avLst/>
            </a:prstGeom>
            <a:noFill/>
          </p:spPr>
          <p:txBody>
            <a:bodyPr wrap="square" rtlCol="0">
              <a:spAutoFit/>
            </a:bodyPr>
            <a:lstStyle/>
            <a:p>
              <a:r>
                <a:rPr lang="en-US" b="1" dirty="0">
                  <a:solidFill>
                    <a:srgbClr val="FF0000"/>
                  </a:solidFill>
                </a:rPr>
                <a:t>2</a:t>
              </a:r>
            </a:p>
          </p:txBody>
        </p:sp>
        <p:sp>
          <p:nvSpPr>
            <p:cNvPr id="7" name="TextBox 6">
              <a:extLst>
                <a:ext uri="{FF2B5EF4-FFF2-40B4-BE49-F238E27FC236}">
                  <a16:creationId xmlns:a16="http://schemas.microsoft.com/office/drawing/2014/main" id="{01ED2B5B-E1B7-425F-9D33-8D3AAC4E9EC1}"/>
                </a:ext>
              </a:extLst>
            </p:cNvPr>
            <p:cNvSpPr txBox="1"/>
            <p:nvPr/>
          </p:nvSpPr>
          <p:spPr>
            <a:xfrm>
              <a:off x="8320702" y="3426030"/>
              <a:ext cx="194982" cy="369332"/>
            </a:xfrm>
            <a:prstGeom prst="rect">
              <a:avLst/>
            </a:prstGeom>
            <a:noFill/>
          </p:spPr>
          <p:txBody>
            <a:bodyPr wrap="square" rtlCol="0">
              <a:spAutoFit/>
            </a:bodyPr>
            <a:lstStyle/>
            <a:p>
              <a:r>
                <a:rPr lang="en-US" b="1" dirty="0">
                  <a:solidFill>
                    <a:srgbClr val="FF0000"/>
                  </a:solidFill>
                </a:rPr>
                <a:t>5</a:t>
              </a:r>
            </a:p>
          </p:txBody>
        </p:sp>
        <p:sp>
          <p:nvSpPr>
            <p:cNvPr id="8" name="TextBox 7">
              <a:extLst>
                <a:ext uri="{FF2B5EF4-FFF2-40B4-BE49-F238E27FC236}">
                  <a16:creationId xmlns:a16="http://schemas.microsoft.com/office/drawing/2014/main" id="{D60759D3-A6CE-41DA-8FCF-3E96FB09B401}"/>
                </a:ext>
              </a:extLst>
            </p:cNvPr>
            <p:cNvSpPr txBox="1"/>
            <p:nvPr/>
          </p:nvSpPr>
          <p:spPr>
            <a:xfrm>
              <a:off x="6374081" y="2077119"/>
              <a:ext cx="194982" cy="369332"/>
            </a:xfrm>
            <a:prstGeom prst="rect">
              <a:avLst/>
            </a:prstGeom>
            <a:noFill/>
          </p:spPr>
          <p:txBody>
            <a:bodyPr wrap="square" rtlCol="0">
              <a:spAutoFit/>
            </a:bodyPr>
            <a:lstStyle/>
            <a:p>
              <a:r>
                <a:rPr lang="en-US" b="1" dirty="0">
                  <a:solidFill>
                    <a:srgbClr val="FF0000"/>
                  </a:solidFill>
                </a:rPr>
                <a:t>3</a:t>
              </a:r>
            </a:p>
          </p:txBody>
        </p:sp>
        <p:sp>
          <p:nvSpPr>
            <p:cNvPr id="9" name="TextBox 8">
              <a:extLst>
                <a:ext uri="{FF2B5EF4-FFF2-40B4-BE49-F238E27FC236}">
                  <a16:creationId xmlns:a16="http://schemas.microsoft.com/office/drawing/2014/main" id="{FABBEA65-FFCA-4AA4-8F89-D22071F037B6}"/>
                </a:ext>
              </a:extLst>
            </p:cNvPr>
            <p:cNvSpPr txBox="1"/>
            <p:nvPr/>
          </p:nvSpPr>
          <p:spPr>
            <a:xfrm>
              <a:off x="8815867" y="2077119"/>
              <a:ext cx="194982" cy="369332"/>
            </a:xfrm>
            <a:prstGeom prst="rect">
              <a:avLst/>
            </a:prstGeom>
            <a:noFill/>
          </p:spPr>
          <p:txBody>
            <a:bodyPr wrap="square" rtlCol="0">
              <a:spAutoFit/>
            </a:bodyPr>
            <a:lstStyle/>
            <a:p>
              <a:r>
                <a:rPr lang="en-US" b="1" dirty="0">
                  <a:solidFill>
                    <a:srgbClr val="FF0000"/>
                  </a:solidFill>
                </a:rPr>
                <a:t>4</a:t>
              </a:r>
            </a:p>
          </p:txBody>
        </p:sp>
        <p:sp>
          <p:nvSpPr>
            <p:cNvPr id="10" name="TextBox 9">
              <a:extLst>
                <a:ext uri="{FF2B5EF4-FFF2-40B4-BE49-F238E27FC236}">
                  <a16:creationId xmlns:a16="http://schemas.microsoft.com/office/drawing/2014/main" id="{E07C5F57-C67E-482B-829F-49762B3CF9FA}"/>
                </a:ext>
              </a:extLst>
            </p:cNvPr>
            <p:cNvSpPr txBox="1"/>
            <p:nvPr/>
          </p:nvSpPr>
          <p:spPr>
            <a:xfrm>
              <a:off x="11256309" y="2647135"/>
              <a:ext cx="194982" cy="369332"/>
            </a:xfrm>
            <a:prstGeom prst="rect">
              <a:avLst/>
            </a:prstGeom>
            <a:noFill/>
          </p:spPr>
          <p:txBody>
            <a:bodyPr wrap="square" rtlCol="0">
              <a:spAutoFit/>
            </a:bodyPr>
            <a:lstStyle/>
            <a:p>
              <a:r>
                <a:rPr lang="en-US" b="1" dirty="0">
                  <a:solidFill>
                    <a:srgbClr val="FF0000"/>
                  </a:solidFill>
                </a:rPr>
                <a:t>6</a:t>
              </a:r>
            </a:p>
          </p:txBody>
        </p:sp>
        <p:sp>
          <p:nvSpPr>
            <p:cNvPr id="11" name="TextBox 10">
              <a:extLst>
                <a:ext uri="{FF2B5EF4-FFF2-40B4-BE49-F238E27FC236}">
                  <a16:creationId xmlns:a16="http://schemas.microsoft.com/office/drawing/2014/main" id="{B7C79FF2-1C3C-4EBE-A0D2-8355E7D1F512}"/>
                </a:ext>
              </a:extLst>
            </p:cNvPr>
            <p:cNvSpPr txBox="1"/>
            <p:nvPr/>
          </p:nvSpPr>
          <p:spPr>
            <a:xfrm>
              <a:off x="11239728" y="3300278"/>
              <a:ext cx="194982" cy="369332"/>
            </a:xfrm>
            <a:prstGeom prst="rect">
              <a:avLst/>
            </a:prstGeom>
            <a:noFill/>
          </p:spPr>
          <p:txBody>
            <a:bodyPr wrap="square" rtlCol="0">
              <a:spAutoFit/>
            </a:bodyPr>
            <a:lstStyle/>
            <a:p>
              <a:r>
                <a:rPr lang="en-US" b="1" dirty="0">
                  <a:solidFill>
                    <a:srgbClr val="FF0000"/>
                  </a:solidFill>
                </a:rPr>
                <a:t>7</a:t>
              </a:r>
            </a:p>
          </p:txBody>
        </p:sp>
        <p:sp>
          <p:nvSpPr>
            <p:cNvPr id="12" name="TextBox 11">
              <a:extLst>
                <a:ext uri="{FF2B5EF4-FFF2-40B4-BE49-F238E27FC236}">
                  <a16:creationId xmlns:a16="http://schemas.microsoft.com/office/drawing/2014/main" id="{4F998423-650A-4D95-BFBC-98EA725D470F}"/>
                </a:ext>
              </a:extLst>
            </p:cNvPr>
            <p:cNvSpPr txBox="1"/>
            <p:nvPr/>
          </p:nvSpPr>
          <p:spPr>
            <a:xfrm>
              <a:off x="8320702" y="4269698"/>
              <a:ext cx="194982" cy="369332"/>
            </a:xfrm>
            <a:prstGeom prst="rect">
              <a:avLst/>
            </a:prstGeom>
            <a:noFill/>
          </p:spPr>
          <p:txBody>
            <a:bodyPr wrap="square" rtlCol="0">
              <a:spAutoFit/>
            </a:bodyPr>
            <a:lstStyle/>
            <a:p>
              <a:r>
                <a:rPr lang="en-US" b="1" dirty="0">
                  <a:solidFill>
                    <a:srgbClr val="FF0000"/>
                  </a:solidFill>
                </a:rPr>
                <a:t>9</a:t>
              </a:r>
            </a:p>
          </p:txBody>
        </p:sp>
        <p:sp>
          <p:nvSpPr>
            <p:cNvPr id="13" name="TextBox 12">
              <a:extLst>
                <a:ext uri="{FF2B5EF4-FFF2-40B4-BE49-F238E27FC236}">
                  <a16:creationId xmlns:a16="http://schemas.microsoft.com/office/drawing/2014/main" id="{4719B191-454C-4294-A7CD-BBD4EC2FD3D6}"/>
                </a:ext>
              </a:extLst>
            </p:cNvPr>
            <p:cNvSpPr txBox="1"/>
            <p:nvPr/>
          </p:nvSpPr>
          <p:spPr>
            <a:xfrm>
              <a:off x="10777847" y="4306839"/>
              <a:ext cx="488150" cy="369332"/>
            </a:xfrm>
            <a:prstGeom prst="rect">
              <a:avLst/>
            </a:prstGeom>
            <a:noFill/>
          </p:spPr>
          <p:txBody>
            <a:bodyPr wrap="square" rtlCol="0">
              <a:spAutoFit/>
            </a:bodyPr>
            <a:lstStyle/>
            <a:p>
              <a:r>
                <a:rPr lang="en-US" b="1" dirty="0">
                  <a:solidFill>
                    <a:srgbClr val="FF0000"/>
                  </a:solidFill>
                </a:rPr>
                <a:t>10</a:t>
              </a:r>
            </a:p>
          </p:txBody>
        </p:sp>
        <p:sp>
          <p:nvSpPr>
            <p:cNvPr id="14" name="TextBox 13">
              <a:extLst>
                <a:ext uri="{FF2B5EF4-FFF2-40B4-BE49-F238E27FC236}">
                  <a16:creationId xmlns:a16="http://schemas.microsoft.com/office/drawing/2014/main" id="{C7CDD5E5-CD63-4F4B-8CDE-458183515B7E}"/>
                </a:ext>
              </a:extLst>
            </p:cNvPr>
            <p:cNvSpPr txBox="1"/>
            <p:nvPr/>
          </p:nvSpPr>
          <p:spPr>
            <a:xfrm>
              <a:off x="8327716" y="4787231"/>
              <a:ext cx="488151" cy="369332"/>
            </a:xfrm>
            <a:prstGeom prst="rect">
              <a:avLst/>
            </a:prstGeom>
            <a:noFill/>
          </p:spPr>
          <p:txBody>
            <a:bodyPr wrap="square" rtlCol="0">
              <a:spAutoFit/>
            </a:bodyPr>
            <a:lstStyle/>
            <a:p>
              <a:r>
                <a:rPr lang="en-US" b="1" dirty="0">
                  <a:solidFill>
                    <a:srgbClr val="FF0000"/>
                  </a:solidFill>
                </a:rPr>
                <a:t>11</a:t>
              </a:r>
            </a:p>
          </p:txBody>
        </p:sp>
        <p:sp>
          <p:nvSpPr>
            <p:cNvPr id="15" name="TextBox 14">
              <a:extLst>
                <a:ext uri="{FF2B5EF4-FFF2-40B4-BE49-F238E27FC236}">
                  <a16:creationId xmlns:a16="http://schemas.microsoft.com/office/drawing/2014/main" id="{6091852C-29DB-4DA5-B2A1-1C9328C1B50F}"/>
                </a:ext>
              </a:extLst>
            </p:cNvPr>
            <p:cNvSpPr txBox="1"/>
            <p:nvPr/>
          </p:nvSpPr>
          <p:spPr>
            <a:xfrm>
              <a:off x="10777846" y="4764148"/>
              <a:ext cx="488151" cy="369332"/>
            </a:xfrm>
            <a:prstGeom prst="rect">
              <a:avLst/>
            </a:prstGeom>
            <a:noFill/>
          </p:spPr>
          <p:txBody>
            <a:bodyPr wrap="square" rtlCol="0">
              <a:spAutoFit/>
            </a:bodyPr>
            <a:lstStyle/>
            <a:p>
              <a:r>
                <a:rPr lang="en-US" b="1" dirty="0">
                  <a:solidFill>
                    <a:srgbClr val="FF0000"/>
                  </a:solidFill>
                </a:rPr>
                <a:t>12</a:t>
              </a:r>
            </a:p>
          </p:txBody>
        </p:sp>
        <p:sp>
          <p:nvSpPr>
            <p:cNvPr id="17" name="TextBox 16">
              <a:extLst>
                <a:ext uri="{FF2B5EF4-FFF2-40B4-BE49-F238E27FC236}">
                  <a16:creationId xmlns:a16="http://schemas.microsoft.com/office/drawing/2014/main" id="{51E92A30-5E14-4DD3-9912-E6BBC79567A7}"/>
                </a:ext>
              </a:extLst>
            </p:cNvPr>
            <p:cNvSpPr txBox="1"/>
            <p:nvPr/>
          </p:nvSpPr>
          <p:spPr>
            <a:xfrm>
              <a:off x="11242459" y="3900366"/>
              <a:ext cx="194982" cy="369332"/>
            </a:xfrm>
            <a:prstGeom prst="rect">
              <a:avLst/>
            </a:prstGeom>
            <a:noFill/>
          </p:spPr>
          <p:txBody>
            <a:bodyPr wrap="square" rtlCol="0">
              <a:spAutoFit/>
            </a:bodyPr>
            <a:lstStyle/>
            <a:p>
              <a:r>
                <a:rPr lang="en-US" b="1" dirty="0">
                  <a:solidFill>
                    <a:srgbClr val="FF0000"/>
                  </a:solidFill>
                </a:rPr>
                <a:t>8</a:t>
              </a:r>
            </a:p>
          </p:txBody>
        </p:sp>
      </p:grpSp>
      <p:sp>
        <p:nvSpPr>
          <p:cNvPr id="16" name="Slide Number Placeholder 15">
            <a:extLst>
              <a:ext uri="{FF2B5EF4-FFF2-40B4-BE49-F238E27FC236}">
                <a16:creationId xmlns:a16="http://schemas.microsoft.com/office/drawing/2014/main" id="{D87256A3-71BE-4D8B-8E2C-CC3B25630FBE}"/>
              </a:ext>
            </a:extLst>
          </p:cNvPr>
          <p:cNvSpPr>
            <a:spLocks noGrp="1"/>
          </p:cNvSpPr>
          <p:nvPr>
            <p:ph type="sldNum" sz="quarter" idx="12"/>
          </p:nvPr>
        </p:nvSpPr>
        <p:spPr/>
        <p:txBody>
          <a:bodyPr/>
          <a:lstStyle/>
          <a:p>
            <a:fld id="{C8AF1244-B993-4839-983B-6D3FD1D19F16}" type="slidenum">
              <a:rPr lang="en-US" smtClean="0"/>
              <a:t>27</a:t>
            </a:fld>
            <a:endParaRPr lang="en-US"/>
          </a:p>
        </p:txBody>
      </p:sp>
    </p:spTree>
    <p:extLst>
      <p:ext uri="{BB962C8B-B14F-4D97-AF65-F5344CB8AC3E}">
        <p14:creationId xmlns:p14="http://schemas.microsoft.com/office/powerpoint/2010/main" val="2655013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04AD-2B21-4203-A737-FA92B4F792CA}"/>
              </a:ext>
            </a:extLst>
          </p:cNvPr>
          <p:cNvSpPr>
            <a:spLocks noGrp="1"/>
          </p:cNvSpPr>
          <p:nvPr>
            <p:ph type="title"/>
          </p:nvPr>
        </p:nvSpPr>
        <p:spPr/>
        <p:txBody>
          <a:bodyPr/>
          <a:lstStyle/>
          <a:p>
            <a:r>
              <a:rPr lang="en-US" dirty="0"/>
              <a:t>Annotation Tool: UI Elements</a:t>
            </a:r>
          </a:p>
        </p:txBody>
      </p:sp>
      <p:sp>
        <p:nvSpPr>
          <p:cNvPr id="3" name="Content Placeholder 2">
            <a:extLst>
              <a:ext uri="{FF2B5EF4-FFF2-40B4-BE49-F238E27FC236}">
                <a16:creationId xmlns:a16="http://schemas.microsoft.com/office/drawing/2014/main" id="{5446BA44-74DD-4918-BD4D-1D81DE33AD86}"/>
              </a:ext>
            </a:extLst>
          </p:cNvPr>
          <p:cNvSpPr>
            <a:spLocks noGrp="1"/>
          </p:cNvSpPr>
          <p:nvPr>
            <p:ph idx="1"/>
          </p:nvPr>
        </p:nvSpPr>
        <p:spPr>
          <a:xfrm>
            <a:off x="838200" y="1825625"/>
            <a:ext cx="6563256" cy="4351338"/>
          </a:xfrm>
        </p:spPr>
        <p:txBody>
          <a:bodyPr>
            <a:normAutofit/>
          </a:bodyPr>
          <a:lstStyle/>
          <a:p>
            <a:r>
              <a:rPr lang="en-US" sz="1800" dirty="0"/>
              <a:t>1. View Slice Target Cursor</a:t>
            </a:r>
          </a:p>
          <a:p>
            <a:r>
              <a:rPr lang="en-US" sz="1800" dirty="0"/>
              <a:t>2. View Slice Crop Boundaries (disappears when view slice is out of slice bounds)</a:t>
            </a:r>
          </a:p>
          <a:p>
            <a:r>
              <a:rPr lang="en-US" sz="1800" dirty="0"/>
              <a:t>3. Landmark Marker (green = superior, blue = inferior)</a:t>
            </a:r>
          </a:p>
          <a:p>
            <a:r>
              <a:rPr lang="en-US" sz="1800" dirty="0"/>
              <a:t>4. Currently Selected Landmark Marker</a:t>
            </a:r>
          </a:p>
          <a:p>
            <a:r>
              <a:rPr lang="en-US" sz="1800" dirty="0"/>
              <a:t>5. View Slice File Name</a:t>
            </a:r>
          </a:p>
          <a:p>
            <a:r>
              <a:rPr lang="en-US" sz="1800" dirty="0"/>
              <a:t>6. View Slice Target Pixel Value (original scalar value)</a:t>
            </a:r>
          </a:p>
          <a:p>
            <a:r>
              <a:rPr lang="en-US" sz="1800" dirty="0"/>
              <a:t>7. View Slice Target Pixel Position</a:t>
            </a:r>
          </a:p>
        </p:txBody>
      </p:sp>
      <p:grpSp>
        <p:nvGrpSpPr>
          <p:cNvPr id="14" name="Group 13">
            <a:extLst>
              <a:ext uri="{FF2B5EF4-FFF2-40B4-BE49-F238E27FC236}">
                <a16:creationId xmlns:a16="http://schemas.microsoft.com/office/drawing/2014/main" id="{2A7147A9-32E2-4430-AC35-E404C7039672}"/>
              </a:ext>
            </a:extLst>
          </p:cNvPr>
          <p:cNvGrpSpPr/>
          <p:nvPr/>
        </p:nvGrpSpPr>
        <p:grpSpPr>
          <a:xfrm>
            <a:off x="7401456" y="1771371"/>
            <a:ext cx="3952344" cy="4352104"/>
            <a:chOff x="7401456" y="1771371"/>
            <a:chExt cx="3952344" cy="4352104"/>
          </a:xfrm>
        </p:grpSpPr>
        <p:pic>
          <p:nvPicPr>
            <p:cNvPr id="4" name="Picture 3">
              <a:extLst>
                <a:ext uri="{FF2B5EF4-FFF2-40B4-BE49-F238E27FC236}">
                  <a16:creationId xmlns:a16="http://schemas.microsoft.com/office/drawing/2014/main" id="{C53965BA-6CC8-4D44-A84A-4FB53F0D890F}"/>
                </a:ext>
              </a:extLst>
            </p:cNvPr>
            <p:cNvPicPr>
              <a:picLocks noChangeAspect="1"/>
            </p:cNvPicPr>
            <p:nvPr/>
          </p:nvPicPr>
          <p:blipFill>
            <a:blip r:embed="rId2"/>
            <a:stretch>
              <a:fillRect/>
            </a:stretch>
          </p:blipFill>
          <p:spPr>
            <a:xfrm>
              <a:off x="7401456" y="1771371"/>
              <a:ext cx="3952344" cy="4352104"/>
            </a:xfrm>
            <a:prstGeom prst="rect">
              <a:avLst/>
            </a:prstGeom>
          </p:spPr>
        </p:pic>
        <p:sp>
          <p:nvSpPr>
            <p:cNvPr id="5" name="TextBox 4">
              <a:extLst>
                <a:ext uri="{FF2B5EF4-FFF2-40B4-BE49-F238E27FC236}">
                  <a16:creationId xmlns:a16="http://schemas.microsoft.com/office/drawing/2014/main" id="{68A4FEE9-9D69-40F3-B878-27BB0FDEF5B0}"/>
                </a:ext>
              </a:extLst>
            </p:cNvPr>
            <p:cNvSpPr txBox="1"/>
            <p:nvPr/>
          </p:nvSpPr>
          <p:spPr>
            <a:xfrm>
              <a:off x="7674429" y="1825625"/>
              <a:ext cx="194982" cy="369332"/>
            </a:xfrm>
            <a:prstGeom prst="rect">
              <a:avLst/>
            </a:prstGeom>
            <a:noFill/>
          </p:spPr>
          <p:txBody>
            <a:bodyPr wrap="square" rtlCol="0">
              <a:spAutoFit/>
            </a:bodyPr>
            <a:lstStyle/>
            <a:p>
              <a:r>
                <a:rPr lang="en-US" b="1" dirty="0">
                  <a:solidFill>
                    <a:srgbClr val="FF0000"/>
                  </a:solidFill>
                </a:rPr>
                <a:t>1</a:t>
              </a:r>
            </a:p>
          </p:txBody>
        </p:sp>
        <p:sp>
          <p:nvSpPr>
            <p:cNvPr id="6" name="TextBox 5">
              <a:extLst>
                <a:ext uri="{FF2B5EF4-FFF2-40B4-BE49-F238E27FC236}">
                  <a16:creationId xmlns:a16="http://schemas.microsoft.com/office/drawing/2014/main" id="{977593E0-71AD-44B2-AFE8-80A90D8EB7FD}"/>
                </a:ext>
              </a:extLst>
            </p:cNvPr>
            <p:cNvSpPr txBox="1"/>
            <p:nvPr/>
          </p:nvSpPr>
          <p:spPr>
            <a:xfrm>
              <a:off x="9678870" y="3762757"/>
              <a:ext cx="194982" cy="369332"/>
            </a:xfrm>
            <a:prstGeom prst="rect">
              <a:avLst/>
            </a:prstGeom>
            <a:noFill/>
          </p:spPr>
          <p:txBody>
            <a:bodyPr wrap="square" rtlCol="0">
              <a:spAutoFit/>
            </a:bodyPr>
            <a:lstStyle/>
            <a:p>
              <a:r>
                <a:rPr lang="en-US" b="1" dirty="0">
                  <a:solidFill>
                    <a:srgbClr val="FF0000"/>
                  </a:solidFill>
                </a:rPr>
                <a:t>2</a:t>
              </a:r>
            </a:p>
          </p:txBody>
        </p:sp>
        <p:sp>
          <p:nvSpPr>
            <p:cNvPr id="8" name="TextBox 7">
              <a:extLst>
                <a:ext uri="{FF2B5EF4-FFF2-40B4-BE49-F238E27FC236}">
                  <a16:creationId xmlns:a16="http://schemas.microsoft.com/office/drawing/2014/main" id="{1C5DAB8F-A068-4226-AAE5-3AAF5BED5009}"/>
                </a:ext>
              </a:extLst>
            </p:cNvPr>
            <p:cNvSpPr txBox="1"/>
            <p:nvPr/>
          </p:nvSpPr>
          <p:spPr>
            <a:xfrm>
              <a:off x="9430758" y="3429000"/>
              <a:ext cx="194982" cy="369332"/>
            </a:xfrm>
            <a:prstGeom prst="rect">
              <a:avLst/>
            </a:prstGeom>
            <a:noFill/>
          </p:spPr>
          <p:txBody>
            <a:bodyPr wrap="square" rtlCol="0">
              <a:spAutoFit/>
            </a:bodyPr>
            <a:lstStyle/>
            <a:p>
              <a:r>
                <a:rPr lang="en-US" b="1" dirty="0">
                  <a:solidFill>
                    <a:srgbClr val="FF0000"/>
                  </a:solidFill>
                </a:rPr>
                <a:t>3</a:t>
              </a:r>
            </a:p>
          </p:txBody>
        </p:sp>
        <p:sp>
          <p:nvSpPr>
            <p:cNvPr id="9" name="TextBox 8">
              <a:extLst>
                <a:ext uri="{FF2B5EF4-FFF2-40B4-BE49-F238E27FC236}">
                  <a16:creationId xmlns:a16="http://schemas.microsoft.com/office/drawing/2014/main" id="{BE60E8B3-813A-4AB8-980D-479CA2C60BE9}"/>
                </a:ext>
              </a:extLst>
            </p:cNvPr>
            <p:cNvSpPr txBox="1"/>
            <p:nvPr/>
          </p:nvSpPr>
          <p:spPr>
            <a:xfrm>
              <a:off x="9078788" y="3429000"/>
              <a:ext cx="194982" cy="369332"/>
            </a:xfrm>
            <a:prstGeom prst="rect">
              <a:avLst/>
            </a:prstGeom>
            <a:noFill/>
          </p:spPr>
          <p:txBody>
            <a:bodyPr wrap="square" rtlCol="0">
              <a:spAutoFit/>
            </a:bodyPr>
            <a:lstStyle/>
            <a:p>
              <a:r>
                <a:rPr lang="en-US" b="1" dirty="0">
                  <a:solidFill>
                    <a:srgbClr val="FF0000"/>
                  </a:solidFill>
                </a:rPr>
                <a:t>4</a:t>
              </a:r>
            </a:p>
          </p:txBody>
        </p:sp>
        <p:sp>
          <p:nvSpPr>
            <p:cNvPr id="10" name="TextBox 9">
              <a:extLst>
                <a:ext uri="{FF2B5EF4-FFF2-40B4-BE49-F238E27FC236}">
                  <a16:creationId xmlns:a16="http://schemas.microsoft.com/office/drawing/2014/main" id="{14291EED-1BF1-4442-AF1D-41FD32CC192C}"/>
                </a:ext>
              </a:extLst>
            </p:cNvPr>
            <p:cNvSpPr txBox="1"/>
            <p:nvPr/>
          </p:nvSpPr>
          <p:spPr>
            <a:xfrm>
              <a:off x="8420502" y="5721280"/>
              <a:ext cx="194982" cy="369332"/>
            </a:xfrm>
            <a:prstGeom prst="rect">
              <a:avLst/>
            </a:prstGeom>
            <a:noFill/>
          </p:spPr>
          <p:txBody>
            <a:bodyPr wrap="square" rtlCol="0">
              <a:spAutoFit/>
            </a:bodyPr>
            <a:lstStyle/>
            <a:p>
              <a:r>
                <a:rPr lang="en-US" b="1" dirty="0">
                  <a:solidFill>
                    <a:srgbClr val="FF0000"/>
                  </a:solidFill>
                </a:rPr>
                <a:t>5</a:t>
              </a:r>
            </a:p>
          </p:txBody>
        </p:sp>
        <p:sp>
          <p:nvSpPr>
            <p:cNvPr id="11" name="TextBox 10">
              <a:extLst>
                <a:ext uri="{FF2B5EF4-FFF2-40B4-BE49-F238E27FC236}">
                  <a16:creationId xmlns:a16="http://schemas.microsoft.com/office/drawing/2014/main" id="{FCC24289-47F9-4E8B-AC4F-BB47CAC8AE49}"/>
                </a:ext>
              </a:extLst>
            </p:cNvPr>
            <p:cNvSpPr txBox="1"/>
            <p:nvPr/>
          </p:nvSpPr>
          <p:spPr>
            <a:xfrm>
              <a:off x="10024495" y="5721280"/>
              <a:ext cx="194982" cy="369332"/>
            </a:xfrm>
            <a:prstGeom prst="rect">
              <a:avLst/>
            </a:prstGeom>
            <a:noFill/>
          </p:spPr>
          <p:txBody>
            <a:bodyPr wrap="square" rtlCol="0">
              <a:spAutoFit/>
            </a:bodyPr>
            <a:lstStyle/>
            <a:p>
              <a:r>
                <a:rPr lang="en-US" b="1" dirty="0">
                  <a:solidFill>
                    <a:srgbClr val="FF0000"/>
                  </a:solidFill>
                </a:rPr>
                <a:t>6</a:t>
              </a:r>
            </a:p>
          </p:txBody>
        </p:sp>
        <p:sp>
          <p:nvSpPr>
            <p:cNvPr id="12" name="TextBox 11">
              <a:extLst>
                <a:ext uri="{FF2B5EF4-FFF2-40B4-BE49-F238E27FC236}">
                  <a16:creationId xmlns:a16="http://schemas.microsoft.com/office/drawing/2014/main" id="{77B89982-3256-4E38-8ED8-7286A92E3879}"/>
                </a:ext>
              </a:extLst>
            </p:cNvPr>
            <p:cNvSpPr txBox="1"/>
            <p:nvPr/>
          </p:nvSpPr>
          <p:spPr>
            <a:xfrm>
              <a:off x="11158818" y="5721280"/>
              <a:ext cx="194982" cy="369332"/>
            </a:xfrm>
            <a:prstGeom prst="rect">
              <a:avLst/>
            </a:prstGeom>
            <a:noFill/>
          </p:spPr>
          <p:txBody>
            <a:bodyPr wrap="square" rtlCol="0">
              <a:spAutoFit/>
            </a:bodyPr>
            <a:lstStyle/>
            <a:p>
              <a:r>
                <a:rPr lang="en-US" b="1" dirty="0">
                  <a:solidFill>
                    <a:srgbClr val="FF0000"/>
                  </a:solidFill>
                </a:rPr>
                <a:t>7</a:t>
              </a:r>
            </a:p>
          </p:txBody>
        </p:sp>
      </p:grpSp>
      <p:sp>
        <p:nvSpPr>
          <p:cNvPr id="7" name="Slide Number Placeholder 6">
            <a:extLst>
              <a:ext uri="{FF2B5EF4-FFF2-40B4-BE49-F238E27FC236}">
                <a16:creationId xmlns:a16="http://schemas.microsoft.com/office/drawing/2014/main" id="{6EE37545-D35F-4F1B-8635-FED2202AB6DD}"/>
              </a:ext>
            </a:extLst>
          </p:cNvPr>
          <p:cNvSpPr>
            <a:spLocks noGrp="1"/>
          </p:cNvSpPr>
          <p:nvPr>
            <p:ph type="sldNum" sz="quarter" idx="12"/>
          </p:nvPr>
        </p:nvSpPr>
        <p:spPr/>
        <p:txBody>
          <a:bodyPr/>
          <a:lstStyle/>
          <a:p>
            <a:fld id="{C8AF1244-B993-4839-983B-6D3FD1D19F16}" type="slidenum">
              <a:rPr lang="en-US" smtClean="0"/>
              <a:t>28</a:t>
            </a:fld>
            <a:endParaRPr lang="en-US"/>
          </a:p>
        </p:txBody>
      </p:sp>
    </p:spTree>
    <p:extLst>
      <p:ext uri="{BB962C8B-B14F-4D97-AF65-F5344CB8AC3E}">
        <p14:creationId xmlns:p14="http://schemas.microsoft.com/office/powerpoint/2010/main" val="5200488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8CD54-196E-461D-8D5E-4ADA3BBFE63C}"/>
              </a:ext>
            </a:extLst>
          </p:cNvPr>
          <p:cNvSpPr>
            <a:spLocks noGrp="1"/>
          </p:cNvSpPr>
          <p:nvPr>
            <p:ph type="title"/>
          </p:nvPr>
        </p:nvSpPr>
        <p:spPr/>
        <p:txBody>
          <a:bodyPr/>
          <a:lstStyle/>
          <a:p>
            <a:r>
              <a:rPr lang="en-US" dirty="0"/>
              <a:t>Annotation Tool: Effectiveness and Future Improvements</a:t>
            </a:r>
          </a:p>
        </p:txBody>
      </p:sp>
      <p:sp>
        <p:nvSpPr>
          <p:cNvPr id="3" name="Content Placeholder 2">
            <a:extLst>
              <a:ext uri="{FF2B5EF4-FFF2-40B4-BE49-F238E27FC236}">
                <a16:creationId xmlns:a16="http://schemas.microsoft.com/office/drawing/2014/main" id="{940351BB-616E-49BF-83E3-8D77BBC39282}"/>
              </a:ext>
            </a:extLst>
          </p:cNvPr>
          <p:cNvSpPr>
            <a:spLocks noGrp="1"/>
          </p:cNvSpPr>
          <p:nvPr>
            <p:ph idx="1"/>
          </p:nvPr>
        </p:nvSpPr>
        <p:spPr/>
        <p:txBody>
          <a:bodyPr/>
          <a:lstStyle/>
          <a:p>
            <a:r>
              <a:rPr lang="en-US" dirty="0"/>
              <a:t>Current annotation tool allows trained user to annotate an image in less than a minute without caring too much about landmark placement, roughly two minutes with more deliberate placement</a:t>
            </a:r>
          </a:p>
          <a:p>
            <a:pPr lvl="1"/>
            <a:r>
              <a:rPr lang="en-US" dirty="0"/>
              <a:t>Less than half of what it was in an earlier iteration</a:t>
            </a:r>
          </a:p>
          <a:p>
            <a:r>
              <a:rPr lang="en-US" dirty="0"/>
              <a:t>Annotation files are very compact; only 702 bytes each</a:t>
            </a:r>
          </a:p>
          <a:p>
            <a:r>
              <a:rPr lang="en-US" dirty="0"/>
              <a:t>In the future, tooltips and a more compact tool section could make the tool even more intuitive</a:t>
            </a:r>
          </a:p>
          <a:p>
            <a:endParaRPr lang="en-US" dirty="0"/>
          </a:p>
        </p:txBody>
      </p:sp>
      <p:sp>
        <p:nvSpPr>
          <p:cNvPr id="4" name="Slide Number Placeholder 3">
            <a:extLst>
              <a:ext uri="{FF2B5EF4-FFF2-40B4-BE49-F238E27FC236}">
                <a16:creationId xmlns:a16="http://schemas.microsoft.com/office/drawing/2014/main" id="{320F05E6-90D7-4254-BA26-60DA5191301A}"/>
              </a:ext>
            </a:extLst>
          </p:cNvPr>
          <p:cNvSpPr>
            <a:spLocks noGrp="1"/>
          </p:cNvSpPr>
          <p:nvPr>
            <p:ph type="sldNum" sz="quarter" idx="12"/>
          </p:nvPr>
        </p:nvSpPr>
        <p:spPr/>
        <p:txBody>
          <a:bodyPr/>
          <a:lstStyle/>
          <a:p>
            <a:fld id="{C8AF1244-B993-4839-983B-6D3FD1D19F16}" type="slidenum">
              <a:rPr lang="en-US" smtClean="0"/>
              <a:t>29</a:t>
            </a:fld>
            <a:endParaRPr lang="en-US"/>
          </a:p>
        </p:txBody>
      </p:sp>
    </p:spTree>
    <p:extLst>
      <p:ext uri="{BB962C8B-B14F-4D97-AF65-F5344CB8AC3E}">
        <p14:creationId xmlns:p14="http://schemas.microsoft.com/office/powerpoint/2010/main" val="3180990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F83D6C-E86C-7E42-81E1-89B4FF23D7BA}"/>
              </a:ext>
            </a:extLst>
          </p:cNvPr>
          <p:cNvSpPr>
            <a:spLocks noGrp="1"/>
          </p:cNvSpPr>
          <p:nvPr>
            <p:ph idx="1"/>
          </p:nvPr>
        </p:nvSpPr>
        <p:spPr>
          <a:xfrm>
            <a:off x="838200" y="1770712"/>
            <a:ext cx="10515600" cy="4351338"/>
          </a:xfrm>
        </p:spPr>
        <p:txBody>
          <a:bodyPr/>
          <a:lstStyle/>
          <a:p>
            <a:r>
              <a:rPr lang="en-US" dirty="0"/>
              <a:t>Traditional Machine Learning (ML) paradigms have fruitfully estimated a patient’s chance of survival more accurately than typical risk scores </a:t>
            </a:r>
          </a:p>
        </p:txBody>
      </p:sp>
      <p:sp>
        <p:nvSpPr>
          <p:cNvPr id="4" name="Slide Number Placeholder 3">
            <a:extLst>
              <a:ext uri="{FF2B5EF4-FFF2-40B4-BE49-F238E27FC236}">
                <a16:creationId xmlns:a16="http://schemas.microsoft.com/office/drawing/2014/main" id="{997D44EC-5F1F-204E-8D24-25D932E52DDF}"/>
              </a:ext>
            </a:extLst>
          </p:cNvPr>
          <p:cNvSpPr>
            <a:spLocks noGrp="1"/>
          </p:cNvSpPr>
          <p:nvPr>
            <p:ph type="sldNum" sz="quarter" idx="12"/>
          </p:nvPr>
        </p:nvSpPr>
        <p:spPr/>
        <p:txBody>
          <a:bodyPr/>
          <a:lstStyle/>
          <a:p>
            <a:fld id="{C8AF1244-B993-4839-983B-6D3FD1D19F16}" type="slidenum">
              <a:rPr lang="en-US" smtClean="0"/>
              <a:t>3</a:t>
            </a:fld>
            <a:endParaRPr lang="en-US"/>
          </a:p>
        </p:txBody>
      </p:sp>
      <p:pic>
        <p:nvPicPr>
          <p:cNvPr id="6" name="Picture 5" descr="A screenshot of a cell phone&#10;&#10;Description automatically generated">
            <a:extLst>
              <a:ext uri="{FF2B5EF4-FFF2-40B4-BE49-F238E27FC236}">
                <a16:creationId xmlns:a16="http://schemas.microsoft.com/office/drawing/2014/main" id="{22890062-BD08-2A4A-A92D-B531698B4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300038"/>
            <a:ext cx="5905500" cy="134620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53E2242-1DA4-E14D-BBE6-DE460FC0A99A}"/>
              </a:ext>
            </a:extLst>
          </p:cNvPr>
          <p:cNvPicPr>
            <a:picLocks noChangeAspect="1"/>
          </p:cNvPicPr>
          <p:nvPr/>
        </p:nvPicPr>
        <p:blipFill rotWithShape="1">
          <a:blip r:embed="rId3">
            <a:extLst>
              <a:ext uri="{28A0092B-C50C-407E-A947-70E740481C1C}">
                <a14:useLocalDpi xmlns:a14="http://schemas.microsoft.com/office/drawing/2010/main" val="0"/>
              </a:ext>
            </a:extLst>
          </a:blip>
          <a:srcRect r="34236"/>
          <a:stretch/>
        </p:blipFill>
        <p:spPr>
          <a:xfrm>
            <a:off x="3404083" y="2836785"/>
            <a:ext cx="5383833" cy="3409739"/>
          </a:xfrm>
          <a:prstGeom prst="rect">
            <a:avLst/>
          </a:prstGeom>
        </p:spPr>
      </p:pic>
      <p:sp>
        <p:nvSpPr>
          <p:cNvPr id="9" name="Rectangle 8">
            <a:extLst>
              <a:ext uri="{FF2B5EF4-FFF2-40B4-BE49-F238E27FC236}">
                <a16:creationId xmlns:a16="http://schemas.microsoft.com/office/drawing/2014/main" id="{8689677A-A34B-3842-B546-8F17BAC18841}"/>
              </a:ext>
            </a:extLst>
          </p:cNvPr>
          <p:cNvSpPr/>
          <p:nvPr/>
        </p:nvSpPr>
        <p:spPr>
          <a:xfrm>
            <a:off x="245166" y="6246524"/>
            <a:ext cx="10515600" cy="584775"/>
          </a:xfrm>
          <a:prstGeom prst="rect">
            <a:avLst/>
          </a:prstGeom>
        </p:spPr>
        <p:txBody>
          <a:bodyPr wrap="square">
            <a:spAutoFit/>
          </a:bodyPr>
          <a:lstStyle/>
          <a:p>
            <a:pPr marL="406400" indent="-406400"/>
            <a:r>
              <a:rPr lang="en-US" sz="1600" dirty="0"/>
              <a:t>[1]	B. </a:t>
            </a:r>
            <a:r>
              <a:rPr lang="en-US" sz="1600" dirty="0" err="1"/>
              <a:t>Ambale</a:t>
            </a:r>
            <a:r>
              <a:rPr lang="en-US" sz="1600" dirty="0"/>
              <a:t>-Venkatesh </a:t>
            </a:r>
            <a:r>
              <a:rPr lang="en-US" sz="1600" i="1" dirty="0"/>
              <a:t>et al.</a:t>
            </a:r>
            <a:r>
              <a:rPr lang="en-US" sz="1600" dirty="0"/>
              <a:t>, “Cardiovascular Event Prediction by Machine Learning,” </a:t>
            </a:r>
            <a:r>
              <a:rPr lang="en-US" sz="1600" i="1" dirty="0"/>
              <a:t>Circ. Res.</a:t>
            </a:r>
            <a:r>
              <a:rPr lang="en-US" sz="1600" dirty="0"/>
              <a:t>, vol. 121, no. 9, pp. 1092–1101, Oct. 2017.</a:t>
            </a:r>
            <a:endParaRPr lang="en-US" sz="1600" dirty="0">
              <a:effectLst/>
            </a:endParaRPr>
          </a:p>
        </p:txBody>
      </p:sp>
    </p:spTree>
    <p:extLst>
      <p:ext uri="{BB962C8B-B14F-4D97-AF65-F5344CB8AC3E}">
        <p14:creationId xmlns:p14="http://schemas.microsoft.com/office/powerpoint/2010/main" val="13472222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15F7-FA9E-451D-A44C-1DF4C0871AA5}"/>
              </a:ext>
            </a:extLst>
          </p:cNvPr>
          <p:cNvSpPr>
            <a:spLocks noGrp="1"/>
          </p:cNvSpPr>
          <p:nvPr>
            <p:ph type="title"/>
          </p:nvPr>
        </p:nvSpPr>
        <p:spPr/>
        <p:txBody>
          <a:bodyPr/>
          <a:lstStyle/>
          <a:p>
            <a:r>
              <a:rPr lang="en-US" dirty="0"/>
              <a:t>Cropping and Normalization: Goals</a:t>
            </a:r>
          </a:p>
        </p:txBody>
      </p:sp>
      <p:sp>
        <p:nvSpPr>
          <p:cNvPr id="3" name="Content Placeholder 2">
            <a:extLst>
              <a:ext uri="{FF2B5EF4-FFF2-40B4-BE49-F238E27FC236}">
                <a16:creationId xmlns:a16="http://schemas.microsoft.com/office/drawing/2014/main" id="{858DAFB3-7D06-4A9C-9A45-6A884D9FD752}"/>
              </a:ext>
            </a:extLst>
          </p:cNvPr>
          <p:cNvSpPr>
            <a:spLocks noGrp="1"/>
          </p:cNvSpPr>
          <p:nvPr>
            <p:ph idx="1"/>
          </p:nvPr>
        </p:nvSpPr>
        <p:spPr/>
        <p:txBody>
          <a:bodyPr vert="horz" lIns="91440" tIns="45720" rIns="91440" bIns="45720" rtlCol="0" anchor="t">
            <a:normAutofit fontScale="92500" lnSpcReduction="20000"/>
          </a:bodyPr>
          <a:lstStyle/>
          <a:p>
            <a:r>
              <a:rPr lang="en-US" dirty="0">
                <a:cs typeface="Calibri"/>
              </a:rPr>
              <a:t>CT images need to be cropped using the boundaries given by the annotation files, combined into a 3D matrix representing the entire cross-sectional image, and then rescaled into a standard size for the CNN (256x256x256)</a:t>
            </a:r>
          </a:p>
          <a:p>
            <a:r>
              <a:rPr lang="en-US" dirty="0">
                <a:cs typeface="Calibri"/>
              </a:rPr>
              <a:t>Units for CT images need to be converted to </a:t>
            </a:r>
            <a:r>
              <a:rPr lang="en-US" dirty="0" err="1">
                <a:cs typeface="Calibri"/>
              </a:rPr>
              <a:t>Hounsfeld</a:t>
            </a:r>
            <a:r>
              <a:rPr lang="en-US" dirty="0">
                <a:cs typeface="Calibri"/>
              </a:rPr>
              <a:t> Units (HU)</a:t>
            </a:r>
          </a:p>
          <a:p>
            <a:r>
              <a:rPr lang="en-US" dirty="0">
                <a:cs typeface="Calibri"/>
              </a:rPr>
              <a:t>Annotation files must be exported in NumPy binary (.</a:t>
            </a:r>
            <a:r>
              <a:rPr lang="en-US" dirty="0" err="1">
                <a:cs typeface="Calibri"/>
              </a:rPr>
              <a:t>npy</a:t>
            </a:r>
            <a:r>
              <a:rPr lang="en-US" dirty="0">
                <a:cs typeface="Calibri"/>
              </a:rPr>
              <a:t>) format</a:t>
            </a:r>
          </a:p>
          <a:p>
            <a:r>
              <a:rPr lang="en-US" dirty="0">
                <a:cs typeface="Calibri"/>
              </a:rPr>
              <a:t>Normalization should be integrated into the annotation tool; the user can immediately click the "Batch Export 3D Arrays" button after annotating, select a folder with annotation files, and let the annotation tool generate the 3D arrays</a:t>
            </a:r>
          </a:p>
          <a:p>
            <a:r>
              <a:rPr lang="en-US" dirty="0">
                <a:cs typeface="Calibri"/>
              </a:rPr>
              <a:t>Minimize normalization time and allow user to normalize many annotations in a batch instead of one by one</a:t>
            </a:r>
          </a:p>
        </p:txBody>
      </p:sp>
      <p:sp>
        <p:nvSpPr>
          <p:cNvPr id="4" name="Slide Number Placeholder 3">
            <a:extLst>
              <a:ext uri="{FF2B5EF4-FFF2-40B4-BE49-F238E27FC236}">
                <a16:creationId xmlns:a16="http://schemas.microsoft.com/office/drawing/2014/main" id="{25F92F35-4A58-4297-BA5F-2266E2DF51FF}"/>
              </a:ext>
            </a:extLst>
          </p:cNvPr>
          <p:cNvSpPr>
            <a:spLocks noGrp="1"/>
          </p:cNvSpPr>
          <p:nvPr>
            <p:ph type="sldNum" sz="quarter" idx="12"/>
          </p:nvPr>
        </p:nvSpPr>
        <p:spPr/>
        <p:txBody>
          <a:bodyPr/>
          <a:lstStyle/>
          <a:p>
            <a:fld id="{C8AF1244-B993-4839-983B-6D3FD1D19F16}" type="slidenum">
              <a:rPr lang="en-US" smtClean="0"/>
              <a:t>30</a:t>
            </a:fld>
            <a:endParaRPr lang="en-US"/>
          </a:p>
        </p:txBody>
      </p:sp>
    </p:spTree>
    <p:extLst>
      <p:ext uri="{BB962C8B-B14F-4D97-AF65-F5344CB8AC3E}">
        <p14:creationId xmlns:p14="http://schemas.microsoft.com/office/powerpoint/2010/main" val="509270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15F7-FA9E-451D-A44C-1DF4C0871AA5}"/>
              </a:ext>
            </a:extLst>
          </p:cNvPr>
          <p:cNvSpPr>
            <a:spLocks noGrp="1"/>
          </p:cNvSpPr>
          <p:nvPr>
            <p:ph type="title"/>
          </p:nvPr>
        </p:nvSpPr>
        <p:spPr/>
        <p:txBody>
          <a:bodyPr/>
          <a:lstStyle/>
          <a:p>
            <a:r>
              <a:rPr lang="en-US" dirty="0"/>
              <a:t>Cropping and Normalization: Basics</a:t>
            </a:r>
          </a:p>
        </p:txBody>
      </p:sp>
      <p:sp>
        <p:nvSpPr>
          <p:cNvPr id="3" name="Content Placeholder 2">
            <a:extLst>
              <a:ext uri="{FF2B5EF4-FFF2-40B4-BE49-F238E27FC236}">
                <a16:creationId xmlns:a16="http://schemas.microsoft.com/office/drawing/2014/main" id="{858DAFB3-7D06-4A9C-9A45-6A884D9FD752}"/>
              </a:ext>
            </a:extLst>
          </p:cNvPr>
          <p:cNvSpPr>
            <a:spLocks noGrp="1"/>
          </p:cNvSpPr>
          <p:nvPr>
            <p:ph idx="1"/>
          </p:nvPr>
        </p:nvSpPr>
        <p:spPr/>
        <p:txBody>
          <a:bodyPr vert="horz" lIns="91440" tIns="45720" rIns="91440" bIns="45720" rtlCol="0" anchor="t">
            <a:normAutofit lnSpcReduction="10000"/>
          </a:bodyPr>
          <a:lstStyle/>
          <a:p>
            <a:r>
              <a:rPr lang="en-US" dirty="0">
                <a:cs typeface="Calibri"/>
              </a:rPr>
              <a:t>Only looks at slices starting at the superior slice and ending at the inferior slice defined in user annotations</a:t>
            </a:r>
          </a:p>
          <a:p>
            <a:r>
              <a:rPr lang="en-US" dirty="0">
                <a:cs typeface="Calibri"/>
              </a:rPr>
              <a:t>Uses annotation tool libraries to determine interpolated crop bounds for each slice</a:t>
            </a:r>
          </a:p>
          <a:p>
            <a:r>
              <a:rPr lang="en-US" dirty="0">
                <a:cs typeface="Calibri"/>
              </a:rPr>
              <a:t>Black space (space outside the crop area) is minimized by taking overall XY boundaries of landmarks</a:t>
            </a:r>
          </a:p>
          <a:p>
            <a:r>
              <a:rPr lang="en-US" dirty="0">
                <a:cs typeface="Calibri"/>
              </a:rPr>
              <a:t>Slices are combined into a single 3D NumPy array</a:t>
            </a:r>
          </a:p>
          <a:p>
            <a:r>
              <a:rPr lang="en-US" dirty="0">
                <a:cs typeface="Calibri"/>
              </a:rPr>
              <a:t>3D NumPy array is resized (using bilinear filtering) into 256x256x256 size</a:t>
            </a:r>
          </a:p>
          <a:p>
            <a:pPr lvl="1"/>
            <a:r>
              <a:rPr lang="en-US" dirty="0">
                <a:cs typeface="Calibri"/>
              </a:rPr>
              <a:t>Bilinear filtering is done for individual slice resizing using OpenCV 2’s resize function, and for resizing the Z axis using SciPy’s zoom function</a:t>
            </a:r>
          </a:p>
          <a:p>
            <a:endParaRPr lang="en-US" dirty="0">
              <a:cs typeface="Calibri"/>
            </a:endParaRPr>
          </a:p>
        </p:txBody>
      </p:sp>
      <p:sp>
        <p:nvSpPr>
          <p:cNvPr id="4" name="Slide Number Placeholder 3">
            <a:extLst>
              <a:ext uri="{FF2B5EF4-FFF2-40B4-BE49-F238E27FC236}">
                <a16:creationId xmlns:a16="http://schemas.microsoft.com/office/drawing/2014/main" id="{25F92F35-4A58-4297-BA5F-2266E2DF51FF}"/>
              </a:ext>
            </a:extLst>
          </p:cNvPr>
          <p:cNvSpPr>
            <a:spLocks noGrp="1"/>
          </p:cNvSpPr>
          <p:nvPr>
            <p:ph type="sldNum" sz="quarter" idx="12"/>
          </p:nvPr>
        </p:nvSpPr>
        <p:spPr/>
        <p:txBody>
          <a:bodyPr/>
          <a:lstStyle/>
          <a:p>
            <a:fld id="{C8AF1244-B993-4839-983B-6D3FD1D19F16}" type="slidenum">
              <a:rPr lang="en-US" smtClean="0"/>
              <a:t>31</a:t>
            </a:fld>
            <a:endParaRPr lang="en-US"/>
          </a:p>
        </p:txBody>
      </p:sp>
    </p:spTree>
    <p:extLst>
      <p:ext uri="{BB962C8B-B14F-4D97-AF65-F5344CB8AC3E}">
        <p14:creationId xmlns:p14="http://schemas.microsoft.com/office/powerpoint/2010/main" val="19844433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15F7-FA9E-451D-A44C-1DF4C0871AA5}"/>
              </a:ext>
            </a:extLst>
          </p:cNvPr>
          <p:cNvSpPr>
            <a:spLocks noGrp="1"/>
          </p:cNvSpPr>
          <p:nvPr>
            <p:ph type="title"/>
          </p:nvPr>
        </p:nvSpPr>
        <p:spPr/>
        <p:txBody>
          <a:bodyPr/>
          <a:lstStyle/>
          <a:p>
            <a:r>
              <a:rPr lang="en-US" dirty="0"/>
              <a:t>Cropping and Normalization: Hounsfield Units</a:t>
            </a:r>
          </a:p>
        </p:txBody>
      </p:sp>
      <p:sp>
        <p:nvSpPr>
          <p:cNvPr id="3" name="Content Placeholder 2">
            <a:extLst>
              <a:ext uri="{FF2B5EF4-FFF2-40B4-BE49-F238E27FC236}">
                <a16:creationId xmlns:a16="http://schemas.microsoft.com/office/drawing/2014/main" id="{858DAFB3-7D06-4A9C-9A45-6A884D9FD752}"/>
              </a:ext>
            </a:extLst>
          </p:cNvPr>
          <p:cNvSpPr>
            <a:spLocks noGrp="1"/>
          </p:cNvSpPr>
          <p:nvPr>
            <p:ph idx="1"/>
          </p:nvPr>
        </p:nvSpPr>
        <p:spPr/>
        <p:txBody>
          <a:bodyPr vert="horz" lIns="91440" tIns="45720" rIns="91440" bIns="45720" rtlCol="0" anchor="t">
            <a:normAutofit/>
          </a:bodyPr>
          <a:lstStyle/>
          <a:p>
            <a:r>
              <a:rPr lang="en-US" dirty="0">
                <a:cs typeface="Calibri"/>
              </a:rPr>
              <a:t>Hounsfield units are a standardized relative quantitative measurement of radio density of CT images [1]</a:t>
            </a:r>
          </a:p>
          <a:p>
            <a:r>
              <a:rPr lang="en-US" dirty="0">
                <a:cs typeface="Calibri"/>
              </a:rPr>
              <a:t>We need to convert DICOM pixel array scalar values to HUs for normalization</a:t>
            </a:r>
          </a:p>
          <a:p>
            <a:r>
              <a:rPr lang="en-US" dirty="0">
                <a:cs typeface="Calibri"/>
              </a:rPr>
              <a:t>First set all padding values to 0</a:t>
            </a:r>
          </a:p>
          <a:p>
            <a:r>
              <a:rPr lang="en-US" dirty="0">
                <a:cs typeface="Calibri"/>
              </a:rPr>
              <a:t>For each scalar value, multiply by the rescale slope for the CT image, then add the intercept value for the CT image</a:t>
            </a:r>
          </a:p>
          <a:p>
            <a:pPr lvl="1"/>
            <a:r>
              <a:rPr lang="en-US" dirty="0">
                <a:cs typeface="Calibri"/>
              </a:rPr>
              <a:t>Rescale slope and intercept are part of DICOM attribute data and can be retrieved using </a:t>
            </a:r>
            <a:r>
              <a:rPr lang="en-US" dirty="0" err="1">
                <a:cs typeface="Calibri"/>
              </a:rPr>
              <a:t>Pydicom</a:t>
            </a:r>
            <a:endParaRPr lang="en-US" dirty="0">
              <a:cs typeface="Calibri"/>
            </a:endParaRPr>
          </a:p>
        </p:txBody>
      </p:sp>
      <p:sp>
        <p:nvSpPr>
          <p:cNvPr id="4" name="Slide Number Placeholder 3">
            <a:extLst>
              <a:ext uri="{FF2B5EF4-FFF2-40B4-BE49-F238E27FC236}">
                <a16:creationId xmlns:a16="http://schemas.microsoft.com/office/drawing/2014/main" id="{25F92F35-4A58-4297-BA5F-2266E2DF51FF}"/>
              </a:ext>
            </a:extLst>
          </p:cNvPr>
          <p:cNvSpPr>
            <a:spLocks noGrp="1"/>
          </p:cNvSpPr>
          <p:nvPr>
            <p:ph type="sldNum" sz="quarter" idx="12"/>
          </p:nvPr>
        </p:nvSpPr>
        <p:spPr/>
        <p:txBody>
          <a:bodyPr/>
          <a:lstStyle/>
          <a:p>
            <a:fld id="{C8AF1244-B993-4839-983B-6D3FD1D19F16}" type="slidenum">
              <a:rPr lang="en-US" smtClean="0"/>
              <a:t>32</a:t>
            </a:fld>
            <a:endParaRPr lang="en-US"/>
          </a:p>
        </p:txBody>
      </p:sp>
      <p:sp>
        <p:nvSpPr>
          <p:cNvPr id="5" name="Rectangle 4">
            <a:extLst>
              <a:ext uri="{FF2B5EF4-FFF2-40B4-BE49-F238E27FC236}">
                <a16:creationId xmlns:a16="http://schemas.microsoft.com/office/drawing/2014/main" id="{4BFC4E35-43DE-4598-9A5E-2B747AA687C4}"/>
              </a:ext>
            </a:extLst>
          </p:cNvPr>
          <p:cNvSpPr/>
          <p:nvPr/>
        </p:nvSpPr>
        <p:spPr>
          <a:xfrm>
            <a:off x="245166" y="6246524"/>
            <a:ext cx="10515600" cy="369332"/>
          </a:xfrm>
          <a:prstGeom prst="rect">
            <a:avLst/>
          </a:prstGeom>
        </p:spPr>
        <p:txBody>
          <a:bodyPr wrap="square">
            <a:spAutoFit/>
          </a:bodyPr>
          <a:lstStyle/>
          <a:p>
            <a:pPr marL="406400" indent="-406400"/>
            <a:r>
              <a:rPr lang="en-US" dirty="0"/>
              <a:t>[1] T. D. </a:t>
            </a:r>
            <a:r>
              <a:rPr lang="en-US" dirty="0" err="1"/>
              <a:t>DenOtter</a:t>
            </a:r>
            <a:r>
              <a:rPr lang="en-US" dirty="0"/>
              <a:t> and J. Schubert, Hounsfield Unit. </a:t>
            </a:r>
            <a:r>
              <a:rPr lang="en-US" dirty="0" err="1"/>
              <a:t>StatPearls</a:t>
            </a:r>
            <a:r>
              <a:rPr lang="en-US" dirty="0"/>
              <a:t> Publishing, 2019.</a:t>
            </a:r>
            <a:endParaRPr lang="en-US" sz="1600" dirty="0">
              <a:effectLst/>
            </a:endParaRPr>
          </a:p>
        </p:txBody>
      </p:sp>
    </p:spTree>
    <p:extLst>
      <p:ext uri="{BB962C8B-B14F-4D97-AF65-F5344CB8AC3E}">
        <p14:creationId xmlns:p14="http://schemas.microsoft.com/office/powerpoint/2010/main" val="9911044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07B0575-4A51-4138-818A-6405C8251DD9}"/>
              </a:ext>
            </a:extLst>
          </p:cNvPr>
          <p:cNvPicPr>
            <a:picLocks noGrp="1" noChangeAspect="1"/>
          </p:cNvPicPr>
          <p:nvPr>
            <p:ph idx="1"/>
          </p:nvPr>
        </p:nvPicPr>
        <p:blipFill>
          <a:blip r:embed="rId2"/>
          <a:stretch>
            <a:fillRect/>
          </a:stretch>
        </p:blipFill>
        <p:spPr>
          <a:xfrm>
            <a:off x="3109720" y="1864375"/>
            <a:ext cx="5972560" cy="4792979"/>
          </a:xfrm>
          <a:prstGeom prst="rect">
            <a:avLst/>
          </a:prstGeom>
        </p:spPr>
      </p:pic>
      <p:sp>
        <p:nvSpPr>
          <p:cNvPr id="4" name="Slide Number Placeholder 3">
            <a:extLst>
              <a:ext uri="{FF2B5EF4-FFF2-40B4-BE49-F238E27FC236}">
                <a16:creationId xmlns:a16="http://schemas.microsoft.com/office/drawing/2014/main" id="{60E78718-DCB1-4A2C-8261-B8A08CAEE424}"/>
              </a:ext>
            </a:extLst>
          </p:cNvPr>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C8AF1244-B993-4839-983B-6D3FD1D19F16}" type="slidenum">
              <a:rPr lang="en-US">
                <a:solidFill>
                  <a:schemeClr val="tx1"/>
                </a:solidFill>
              </a:rPr>
              <a:pPr>
                <a:spcAft>
                  <a:spcPts val="600"/>
                </a:spcAft>
              </a:pPr>
              <a:t>33</a:t>
            </a:fld>
            <a:endParaRPr lang="en-US" dirty="0">
              <a:solidFill>
                <a:schemeClr val="tx1"/>
              </a:solidFill>
            </a:endParaRPr>
          </a:p>
        </p:txBody>
      </p:sp>
      <p:sp>
        <p:nvSpPr>
          <p:cNvPr id="3" name="Rectangle 2">
            <a:extLst>
              <a:ext uri="{FF2B5EF4-FFF2-40B4-BE49-F238E27FC236}">
                <a16:creationId xmlns:a16="http://schemas.microsoft.com/office/drawing/2014/main" id="{C13A917B-5E2D-1E42-BD79-7C41FB2A154D}"/>
              </a:ext>
            </a:extLst>
          </p:cNvPr>
          <p:cNvSpPr/>
          <p:nvPr/>
        </p:nvSpPr>
        <p:spPr>
          <a:xfrm>
            <a:off x="502487" y="389245"/>
            <a:ext cx="10964766" cy="1323439"/>
          </a:xfrm>
          <a:prstGeom prst="rect">
            <a:avLst/>
          </a:prstGeom>
        </p:spPr>
        <p:txBody>
          <a:bodyPr wrap="square">
            <a:spAutoFit/>
          </a:bodyPr>
          <a:lstStyle/>
          <a:p>
            <a:r>
              <a:rPr lang="en-US" altLang="zh-CN" sz="4000" dirty="0">
                <a:latin typeface="+mj-lt"/>
              </a:rPr>
              <a:t>Cropping and Normalization: Sample HU Value Distribution for Patient</a:t>
            </a:r>
            <a:endParaRPr lang="en-US" sz="4000" dirty="0">
              <a:latin typeface="+mj-lt"/>
            </a:endParaRPr>
          </a:p>
        </p:txBody>
      </p:sp>
    </p:spTree>
    <p:extLst>
      <p:ext uri="{BB962C8B-B14F-4D97-AF65-F5344CB8AC3E}">
        <p14:creationId xmlns:p14="http://schemas.microsoft.com/office/powerpoint/2010/main" val="12072724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0E78718-DCB1-4A2C-8261-B8A08CAEE424}"/>
              </a:ext>
            </a:extLst>
          </p:cNvPr>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C8AF1244-B993-4839-983B-6D3FD1D19F16}" type="slidenum">
              <a:rPr lang="en-US">
                <a:solidFill>
                  <a:schemeClr val="tx1"/>
                </a:solidFill>
              </a:rPr>
              <a:pPr>
                <a:spcAft>
                  <a:spcPts val="600"/>
                </a:spcAft>
              </a:pPr>
              <a:t>34</a:t>
            </a:fld>
            <a:endParaRPr lang="en-US">
              <a:solidFill>
                <a:schemeClr val="tx1"/>
              </a:solidFill>
            </a:endParaRPr>
          </a:p>
        </p:txBody>
      </p:sp>
      <p:sp>
        <p:nvSpPr>
          <p:cNvPr id="3" name="Rectangle 2">
            <a:extLst>
              <a:ext uri="{FF2B5EF4-FFF2-40B4-BE49-F238E27FC236}">
                <a16:creationId xmlns:a16="http://schemas.microsoft.com/office/drawing/2014/main" id="{C13A917B-5E2D-1E42-BD79-7C41FB2A154D}"/>
              </a:ext>
            </a:extLst>
          </p:cNvPr>
          <p:cNvSpPr/>
          <p:nvPr/>
        </p:nvSpPr>
        <p:spPr>
          <a:xfrm>
            <a:off x="502487" y="389245"/>
            <a:ext cx="10964766" cy="707886"/>
          </a:xfrm>
          <a:prstGeom prst="rect">
            <a:avLst/>
          </a:prstGeom>
        </p:spPr>
        <p:txBody>
          <a:bodyPr wrap="square">
            <a:spAutoFit/>
          </a:bodyPr>
          <a:lstStyle/>
          <a:p>
            <a:r>
              <a:rPr lang="en-US" altLang="zh-CN" sz="4000" dirty="0">
                <a:latin typeface="+mj-lt"/>
              </a:rPr>
              <a:t>Cropping and Normalization: Hounsfield Units Table</a:t>
            </a:r>
            <a:endParaRPr lang="en-US" sz="4000" dirty="0">
              <a:latin typeface="+mj-lt"/>
            </a:endParaRPr>
          </a:p>
        </p:txBody>
      </p:sp>
      <p:pic>
        <p:nvPicPr>
          <p:cNvPr id="5" name="Content Placeholder 7">
            <a:extLst>
              <a:ext uri="{FF2B5EF4-FFF2-40B4-BE49-F238E27FC236}">
                <a16:creationId xmlns:a16="http://schemas.microsoft.com/office/drawing/2014/main" id="{1AFF0E9B-3A4C-4FC8-ABF0-7F0FC33BFECC}"/>
              </a:ext>
            </a:extLst>
          </p:cNvPr>
          <p:cNvPicPr>
            <a:picLocks noChangeAspect="1"/>
          </p:cNvPicPr>
          <p:nvPr/>
        </p:nvPicPr>
        <p:blipFill>
          <a:blip r:embed="rId2"/>
          <a:stretch>
            <a:fillRect/>
          </a:stretch>
        </p:blipFill>
        <p:spPr>
          <a:xfrm>
            <a:off x="3892832" y="1896534"/>
            <a:ext cx="4406335" cy="4045279"/>
          </a:xfrm>
          <a:prstGeom prst="rect">
            <a:avLst/>
          </a:prstGeom>
        </p:spPr>
      </p:pic>
    </p:spTree>
    <p:extLst>
      <p:ext uri="{BB962C8B-B14F-4D97-AF65-F5344CB8AC3E}">
        <p14:creationId xmlns:p14="http://schemas.microsoft.com/office/powerpoint/2010/main" val="40640956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135D6-0A91-43A5-8E5C-7D18DD067668}"/>
              </a:ext>
            </a:extLst>
          </p:cNvPr>
          <p:cNvSpPr>
            <a:spLocks noGrp="1"/>
          </p:cNvSpPr>
          <p:nvPr>
            <p:ph type="title"/>
          </p:nvPr>
        </p:nvSpPr>
        <p:spPr/>
        <p:txBody>
          <a:bodyPr/>
          <a:lstStyle/>
          <a:p>
            <a:r>
              <a:rPr lang="en-US" dirty="0">
                <a:cs typeface="Calibri Light"/>
              </a:rPr>
              <a:t>Cropping and Normalization: Projection vs. Affine Normalization</a:t>
            </a:r>
            <a:endParaRPr lang="en-US" dirty="0"/>
          </a:p>
        </p:txBody>
      </p:sp>
      <p:sp>
        <p:nvSpPr>
          <p:cNvPr id="3" name="Content Placeholder 2">
            <a:extLst>
              <a:ext uri="{FF2B5EF4-FFF2-40B4-BE49-F238E27FC236}">
                <a16:creationId xmlns:a16="http://schemas.microsoft.com/office/drawing/2014/main" id="{269447A1-2EB4-48DC-9CB8-4D894CFEF0BE}"/>
              </a:ext>
            </a:extLst>
          </p:cNvPr>
          <p:cNvSpPr>
            <a:spLocks noGrp="1"/>
          </p:cNvSpPr>
          <p:nvPr>
            <p:ph idx="1"/>
          </p:nvPr>
        </p:nvSpPr>
        <p:spPr/>
        <p:txBody>
          <a:bodyPr vert="horz" lIns="91440" tIns="45720" rIns="91440" bIns="45720" rtlCol="0" anchor="t">
            <a:normAutofit fontScale="85000" lnSpcReduction="20000"/>
          </a:bodyPr>
          <a:lstStyle/>
          <a:p>
            <a:r>
              <a:rPr lang="en-US" dirty="0">
                <a:cs typeface="Calibri"/>
              </a:rPr>
              <a:t>Two different kinds of normalization were implemented, as each has strengths and weaknesses</a:t>
            </a:r>
          </a:p>
          <a:p>
            <a:r>
              <a:rPr lang="en-US" dirty="0">
                <a:cs typeface="Calibri"/>
              </a:rPr>
              <a:t>Affine: simply crop out the boundary section for each slice, while cropping the overall edges of the image to minimize black space</a:t>
            </a:r>
          </a:p>
          <a:p>
            <a:pPr lvl="1"/>
            <a:r>
              <a:rPr lang="en-US" dirty="0">
                <a:cs typeface="Calibri"/>
              </a:rPr>
              <a:t>Pros: preserves affine properties of features (parallel lines remain parallel, </a:t>
            </a:r>
            <a:r>
              <a:rPr lang="en-US" dirty="0" err="1">
                <a:cs typeface="Calibri"/>
              </a:rPr>
              <a:t>etc</a:t>
            </a:r>
            <a:r>
              <a:rPr lang="en-US" dirty="0">
                <a:cs typeface="Calibri"/>
              </a:rPr>
              <a:t>), allows for processing after normalizing z axis of 3D array, resulting in nearly constant run time regardless of slice count</a:t>
            </a:r>
          </a:p>
          <a:p>
            <a:pPr lvl="1"/>
            <a:r>
              <a:rPr lang="en-US" dirty="0">
                <a:cs typeface="Calibri"/>
              </a:rPr>
              <a:t>Cons: introduces a significant amount of black space even after cropping out excess black space</a:t>
            </a:r>
          </a:p>
          <a:p>
            <a:r>
              <a:rPr lang="en-US" dirty="0">
                <a:cs typeface="Calibri"/>
              </a:rPr>
              <a:t>Projection: project the portion of each slice inside the crop boundaries onto a normalized rectangle (using </a:t>
            </a:r>
            <a:r>
              <a:rPr lang="en-US" dirty="0" err="1">
                <a:cs typeface="Calibri"/>
              </a:rPr>
              <a:t>scikit</a:t>
            </a:r>
            <a:r>
              <a:rPr lang="en-US" dirty="0">
                <a:cs typeface="Calibri"/>
              </a:rPr>
              <a:t> image </a:t>
            </a:r>
            <a:r>
              <a:rPr lang="en-US" dirty="0" err="1">
                <a:cs typeface="Calibri"/>
              </a:rPr>
              <a:t>ProjectiveTransform</a:t>
            </a:r>
            <a:r>
              <a:rPr lang="en-US" dirty="0">
                <a:cs typeface="Calibri"/>
              </a:rPr>
              <a:t>), sample each rectangle pixel from the crop area using bilinear sampling</a:t>
            </a:r>
          </a:p>
          <a:p>
            <a:pPr lvl="1"/>
            <a:r>
              <a:rPr lang="en-US" dirty="0">
                <a:cs typeface="Calibri"/>
              </a:rPr>
              <a:t>Pros: completely minimizes black space and accounts for rotational differences between hearts</a:t>
            </a:r>
          </a:p>
          <a:p>
            <a:pPr lvl="1"/>
            <a:r>
              <a:rPr lang="en-US" dirty="0">
                <a:cs typeface="Calibri"/>
              </a:rPr>
              <a:t>Cons: deforms the image significantly if crop boundaries aren't rectangular in shape, variable run time based on number of cross sectional slices</a:t>
            </a:r>
          </a:p>
        </p:txBody>
      </p:sp>
      <p:sp>
        <p:nvSpPr>
          <p:cNvPr id="4" name="Slide Number Placeholder 3">
            <a:extLst>
              <a:ext uri="{FF2B5EF4-FFF2-40B4-BE49-F238E27FC236}">
                <a16:creationId xmlns:a16="http://schemas.microsoft.com/office/drawing/2014/main" id="{5D75E71B-7CFB-468F-88F4-71639772D0A9}"/>
              </a:ext>
            </a:extLst>
          </p:cNvPr>
          <p:cNvSpPr>
            <a:spLocks noGrp="1"/>
          </p:cNvSpPr>
          <p:nvPr>
            <p:ph type="sldNum" sz="quarter" idx="12"/>
          </p:nvPr>
        </p:nvSpPr>
        <p:spPr/>
        <p:txBody>
          <a:bodyPr/>
          <a:lstStyle/>
          <a:p>
            <a:fld id="{C8AF1244-B993-4839-983B-6D3FD1D19F16}" type="slidenum">
              <a:rPr lang="en-US" smtClean="0"/>
              <a:t>35</a:t>
            </a:fld>
            <a:endParaRPr lang="en-US"/>
          </a:p>
        </p:txBody>
      </p:sp>
    </p:spTree>
    <p:extLst>
      <p:ext uri="{BB962C8B-B14F-4D97-AF65-F5344CB8AC3E}">
        <p14:creationId xmlns:p14="http://schemas.microsoft.com/office/powerpoint/2010/main" val="2301421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135D6-0A91-43A5-8E5C-7D18DD067668}"/>
              </a:ext>
            </a:extLst>
          </p:cNvPr>
          <p:cNvSpPr>
            <a:spLocks noGrp="1"/>
          </p:cNvSpPr>
          <p:nvPr>
            <p:ph type="title"/>
          </p:nvPr>
        </p:nvSpPr>
        <p:spPr>
          <a:xfrm>
            <a:off x="163180" y="136525"/>
            <a:ext cx="11864051" cy="1878495"/>
          </a:xfrm>
        </p:spPr>
        <p:txBody>
          <a:bodyPr>
            <a:noAutofit/>
          </a:bodyPr>
          <a:lstStyle/>
          <a:p>
            <a:r>
              <a:rPr lang="en-US" sz="3600" dirty="0">
                <a:cs typeface="Calibri Light"/>
              </a:rPr>
              <a:t>Cropping and Normalization: </a:t>
            </a:r>
            <a:br>
              <a:rPr lang="en-US" sz="3600" dirty="0">
                <a:cs typeface="Calibri Light"/>
              </a:rPr>
            </a:br>
            <a:r>
              <a:rPr lang="en-US" sz="3600" dirty="0">
                <a:cs typeface="Calibri Light"/>
              </a:rPr>
              <a:t>Projection vs. Affine Cropping (20 quantitative bins colormap)</a:t>
            </a:r>
            <a:endParaRPr lang="en-US" sz="3600" dirty="0"/>
          </a:p>
        </p:txBody>
      </p:sp>
      <p:sp>
        <p:nvSpPr>
          <p:cNvPr id="4" name="Slide Number Placeholder 3">
            <a:extLst>
              <a:ext uri="{FF2B5EF4-FFF2-40B4-BE49-F238E27FC236}">
                <a16:creationId xmlns:a16="http://schemas.microsoft.com/office/drawing/2014/main" id="{5D75E71B-7CFB-468F-88F4-71639772D0A9}"/>
              </a:ext>
            </a:extLst>
          </p:cNvPr>
          <p:cNvSpPr>
            <a:spLocks noGrp="1"/>
          </p:cNvSpPr>
          <p:nvPr>
            <p:ph type="sldNum" sz="quarter" idx="12"/>
          </p:nvPr>
        </p:nvSpPr>
        <p:spPr/>
        <p:txBody>
          <a:bodyPr/>
          <a:lstStyle/>
          <a:p>
            <a:fld id="{C8AF1244-B993-4839-983B-6D3FD1D19F16}" type="slidenum">
              <a:rPr lang="en-US" smtClean="0"/>
              <a:t>36</a:t>
            </a:fld>
            <a:endParaRPr lang="en-US"/>
          </a:p>
        </p:txBody>
      </p:sp>
      <p:pic>
        <p:nvPicPr>
          <p:cNvPr id="7" name="Online Media 6" descr="axial_movie_comparison_tab20b_cmap_1">
            <a:hlinkClick r:id="" action="ppaction://media"/>
            <a:extLst>
              <a:ext uri="{FF2B5EF4-FFF2-40B4-BE49-F238E27FC236}">
                <a16:creationId xmlns:a16="http://schemas.microsoft.com/office/drawing/2014/main" id="{A219BD25-9D0A-6E4B-B369-35D6E141381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38325"/>
            <a:ext cx="7735887" cy="4351338"/>
          </a:xfrm>
        </p:spPr>
      </p:pic>
    </p:spTree>
    <p:extLst>
      <p:ext uri="{BB962C8B-B14F-4D97-AF65-F5344CB8AC3E}">
        <p14:creationId xmlns:p14="http://schemas.microsoft.com/office/powerpoint/2010/main" val="20999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135D6-0A91-43A5-8E5C-7D18DD067668}"/>
              </a:ext>
            </a:extLst>
          </p:cNvPr>
          <p:cNvSpPr>
            <a:spLocks noGrp="1"/>
          </p:cNvSpPr>
          <p:nvPr>
            <p:ph type="title"/>
          </p:nvPr>
        </p:nvSpPr>
        <p:spPr>
          <a:xfrm>
            <a:off x="493059" y="365125"/>
            <a:ext cx="11204294" cy="1460500"/>
          </a:xfrm>
        </p:spPr>
        <p:txBody>
          <a:bodyPr>
            <a:normAutofit/>
          </a:bodyPr>
          <a:lstStyle/>
          <a:p>
            <a:r>
              <a:rPr lang="en-US" sz="3600" dirty="0">
                <a:cs typeface="Calibri Light"/>
              </a:rPr>
              <a:t>Cropping and Normalization: </a:t>
            </a:r>
            <a:br>
              <a:rPr lang="en-US" sz="3600" dirty="0">
                <a:cs typeface="Calibri Light"/>
              </a:rPr>
            </a:br>
            <a:r>
              <a:rPr lang="en-US" sz="3600" dirty="0">
                <a:cs typeface="Calibri Light"/>
              </a:rPr>
              <a:t>Projection vs. Affine Cropping (binary colormap)</a:t>
            </a:r>
            <a:endParaRPr lang="en-US" sz="3600" dirty="0"/>
          </a:p>
        </p:txBody>
      </p:sp>
      <p:pic>
        <p:nvPicPr>
          <p:cNvPr id="5" name="Online Media 4" descr="axial_movie_PID_0233_1">
            <a:hlinkClick r:id="" action="ppaction://media"/>
            <a:extLst>
              <a:ext uri="{FF2B5EF4-FFF2-40B4-BE49-F238E27FC236}">
                <a16:creationId xmlns:a16="http://schemas.microsoft.com/office/drawing/2014/main" id="{68D8C666-98B0-EA43-8B4D-1423AD38980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38325"/>
            <a:ext cx="7735887" cy="4351338"/>
          </a:xfrm>
        </p:spPr>
      </p:pic>
      <p:sp>
        <p:nvSpPr>
          <p:cNvPr id="4" name="Slide Number Placeholder 3">
            <a:extLst>
              <a:ext uri="{FF2B5EF4-FFF2-40B4-BE49-F238E27FC236}">
                <a16:creationId xmlns:a16="http://schemas.microsoft.com/office/drawing/2014/main" id="{5D75E71B-7CFB-468F-88F4-71639772D0A9}"/>
              </a:ext>
            </a:extLst>
          </p:cNvPr>
          <p:cNvSpPr>
            <a:spLocks noGrp="1"/>
          </p:cNvSpPr>
          <p:nvPr>
            <p:ph type="sldNum" sz="quarter" idx="12"/>
          </p:nvPr>
        </p:nvSpPr>
        <p:spPr/>
        <p:txBody>
          <a:bodyPr/>
          <a:lstStyle/>
          <a:p>
            <a:fld id="{C8AF1244-B993-4839-983B-6D3FD1D19F16}" type="slidenum">
              <a:rPr lang="en-US" smtClean="0"/>
              <a:t>37</a:t>
            </a:fld>
            <a:endParaRPr lang="en-US"/>
          </a:p>
        </p:txBody>
      </p:sp>
    </p:spTree>
    <p:extLst>
      <p:ext uri="{BB962C8B-B14F-4D97-AF65-F5344CB8AC3E}">
        <p14:creationId xmlns:p14="http://schemas.microsoft.com/office/powerpoint/2010/main" val="71326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8DBEA-CB9E-473A-B52A-629830DDEBF6}"/>
              </a:ext>
            </a:extLst>
          </p:cNvPr>
          <p:cNvSpPr>
            <a:spLocks noGrp="1"/>
          </p:cNvSpPr>
          <p:nvPr>
            <p:ph type="title"/>
          </p:nvPr>
        </p:nvSpPr>
        <p:spPr/>
        <p:txBody>
          <a:bodyPr/>
          <a:lstStyle/>
          <a:p>
            <a:r>
              <a:rPr lang="en-US" dirty="0"/>
              <a:t>Cropping and Normalization: UI</a:t>
            </a:r>
          </a:p>
        </p:txBody>
      </p:sp>
      <p:sp>
        <p:nvSpPr>
          <p:cNvPr id="3" name="Content Placeholder 2">
            <a:extLst>
              <a:ext uri="{FF2B5EF4-FFF2-40B4-BE49-F238E27FC236}">
                <a16:creationId xmlns:a16="http://schemas.microsoft.com/office/drawing/2014/main" id="{5A259F4D-7BD7-4120-A4E4-59F62EDA305C}"/>
              </a:ext>
            </a:extLst>
          </p:cNvPr>
          <p:cNvSpPr>
            <a:spLocks noGrp="1"/>
          </p:cNvSpPr>
          <p:nvPr>
            <p:ph idx="1"/>
          </p:nvPr>
        </p:nvSpPr>
        <p:spPr/>
        <p:txBody>
          <a:bodyPr/>
          <a:lstStyle/>
          <a:p>
            <a:r>
              <a:rPr lang="en-US" dirty="0"/>
              <a:t>Integrated with annotation tool</a:t>
            </a:r>
          </a:p>
          <a:p>
            <a:r>
              <a:rPr lang="en-US" dirty="0"/>
              <a:t>User just must click “Batch Export 3D Arrays”, select a directory with annotations, and the annotation tool will start normalizing and exporting a 3D array for every annotation file in that directory</a:t>
            </a:r>
          </a:p>
          <a:p>
            <a:pPr lvl="1"/>
            <a:r>
              <a:rPr lang="en-US" dirty="0"/>
              <a:t>Generates one affine normalized array and one projection normalized array for each annotation file</a:t>
            </a:r>
          </a:p>
          <a:p>
            <a:r>
              <a:rPr lang="en-US" dirty="0"/>
              <a:t>Exported arrays are placed in same directory as annotation files</a:t>
            </a:r>
          </a:p>
          <a:p>
            <a:r>
              <a:rPr lang="en-US" dirty="0"/>
              <a:t>Like annotation files, exported arrays are prefixed with patient ID for convenience</a:t>
            </a:r>
          </a:p>
        </p:txBody>
      </p:sp>
      <p:sp>
        <p:nvSpPr>
          <p:cNvPr id="4" name="Slide Number Placeholder 3">
            <a:extLst>
              <a:ext uri="{FF2B5EF4-FFF2-40B4-BE49-F238E27FC236}">
                <a16:creationId xmlns:a16="http://schemas.microsoft.com/office/drawing/2014/main" id="{D847E595-B349-4D59-BBBF-E0C36AE1C3F9}"/>
              </a:ext>
            </a:extLst>
          </p:cNvPr>
          <p:cNvSpPr>
            <a:spLocks noGrp="1"/>
          </p:cNvSpPr>
          <p:nvPr>
            <p:ph type="sldNum" sz="quarter" idx="12"/>
          </p:nvPr>
        </p:nvSpPr>
        <p:spPr/>
        <p:txBody>
          <a:bodyPr/>
          <a:lstStyle/>
          <a:p>
            <a:fld id="{C8AF1244-B993-4839-983B-6D3FD1D19F16}" type="slidenum">
              <a:rPr lang="en-US" smtClean="0"/>
              <a:t>38</a:t>
            </a:fld>
            <a:endParaRPr lang="en-US"/>
          </a:p>
        </p:txBody>
      </p:sp>
    </p:spTree>
    <p:extLst>
      <p:ext uri="{BB962C8B-B14F-4D97-AF65-F5344CB8AC3E}">
        <p14:creationId xmlns:p14="http://schemas.microsoft.com/office/powerpoint/2010/main" val="15066579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3D710-2F60-4168-A86A-284DA492C8ED}"/>
              </a:ext>
            </a:extLst>
          </p:cNvPr>
          <p:cNvSpPr>
            <a:spLocks noGrp="1"/>
          </p:cNvSpPr>
          <p:nvPr>
            <p:ph type="title"/>
          </p:nvPr>
        </p:nvSpPr>
        <p:spPr/>
        <p:txBody>
          <a:bodyPr/>
          <a:lstStyle/>
          <a:p>
            <a:r>
              <a:rPr lang="en-US" dirty="0"/>
              <a:t>Cropping and Normalization: Effectiveness</a:t>
            </a:r>
          </a:p>
        </p:txBody>
      </p:sp>
      <p:sp>
        <p:nvSpPr>
          <p:cNvPr id="3" name="Content Placeholder 2">
            <a:extLst>
              <a:ext uri="{FF2B5EF4-FFF2-40B4-BE49-F238E27FC236}">
                <a16:creationId xmlns:a16="http://schemas.microsoft.com/office/drawing/2014/main" id="{BEA0220A-87FC-4225-82DA-C92F68E832AD}"/>
              </a:ext>
            </a:extLst>
          </p:cNvPr>
          <p:cNvSpPr>
            <a:spLocks noGrp="1"/>
          </p:cNvSpPr>
          <p:nvPr>
            <p:ph idx="1"/>
          </p:nvPr>
        </p:nvSpPr>
        <p:spPr/>
        <p:txBody>
          <a:bodyPr>
            <a:normAutofit fontScale="92500" lnSpcReduction="10000"/>
          </a:bodyPr>
          <a:lstStyle/>
          <a:p>
            <a:r>
              <a:rPr lang="en-US" dirty="0"/>
              <a:t>Affine normalization takes ~24.5 seconds to process a single array</a:t>
            </a:r>
          </a:p>
          <a:p>
            <a:pPr lvl="1"/>
            <a:r>
              <a:rPr lang="en-US" dirty="0"/>
              <a:t>Not variable based on number of crop slices</a:t>
            </a:r>
          </a:p>
          <a:p>
            <a:r>
              <a:rPr lang="en-US" dirty="0"/>
              <a:t>Projection normalization takes ~251.0 seconds to process a single array from 94 slices</a:t>
            </a:r>
          </a:p>
          <a:p>
            <a:pPr lvl="1"/>
            <a:r>
              <a:rPr lang="en-US" dirty="0"/>
              <a:t>Projection normalization runtime is dependent on number of crop slices</a:t>
            </a:r>
          </a:p>
          <a:p>
            <a:pPr lvl="1"/>
            <a:r>
              <a:rPr lang="en-US" dirty="0"/>
              <a:t>Much slower than affine normalization</a:t>
            </a:r>
          </a:p>
          <a:p>
            <a:r>
              <a:rPr lang="en-US" dirty="0"/>
              <a:t>Since user processes multiple annotations in a batch, leaving a bunch of annotations “in the oven” after manually annotating multiple CT images is relatively painless</a:t>
            </a:r>
          </a:p>
          <a:p>
            <a:pPr lvl="1"/>
            <a:r>
              <a:rPr lang="en-US" dirty="0"/>
              <a:t>Big improvement over earlier versions which required manually running normalization for each annotation or automatically normalizing instead of exporting annotation files</a:t>
            </a:r>
          </a:p>
        </p:txBody>
      </p:sp>
      <p:sp>
        <p:nvSpPr>
          <p:cNvPr id="4" name="Slide Number Placeholder 3">
            <a:extLst>
              <a:ext uri="{FF2B5EF4-FFF2-40B4-BE49-F238E27FC236}">
                <a16:creationId xmlns:a16="http://schemas.microsoft.com/office/drawing/2014/main" id="{67CF12EB-B207-4072-9621-F6C36F1F52A6}"/>
              </a:ext>
            </a:extLst>
          </p:cNvPr>
          <p:cNvSpPr>
            <a:spLocks noGrp="1"/>
          </p:cNvSpPr>
          <p:nvPr>
            <p:ph type="sldNum" sz="quarter" idx="12"/>
          </p:nvPr>
        </p:nvSpPr>
        <p:spPr/>
        <p:txBody>
          <a:bodyPr/>
          <a:lstStyle/>
          <a:p>
            <a:fld id="{C8AF1244-B993-4839-983B-6D3FD1D19F16}" type="slidenum">
              <a:rPr lang="en-US" smtClean="0"/>
              <a:t>39</a:t>
            </a:fld>
            <a:endParaRPr lang="en-US"/>
          </a:p>
        </p:txBody>
      </p:sp>
    </p:spTree>
    <p:extLst>
      <p:ext uri="{BB962C8B-B14F-4D97-AF65-F5344CB8AC3E}">
        <p14:creationId xmlns:p14="http://schemas.microsoft.com/office/powerpoint/2010/main" val="2298088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97D44EC-5F1F-204E-8D24-25D932E52DDF}"/>
              </a:ext>
            </a:extLst>
          </p:cNvPr>
          <p:cNvSpPr>
            <a:spLocks noGrp="1"/>
          </p:cNvSpPr>
          <p:nvPr>
            <p:ph type="sldNum" sz="quarter" idx="12"/>
          </p:nvPr>
        </p:nvSpPr>
        <p:spPr/>
        <p:txBody>
          <a:bodyPr/>
          <a:lstStyle/>
          <a:p>
            <a:fld id="{C8AF1244-B993-4839-983B-6D3FD1D19F16}" type="slidenum">
              <a:rPr lang="en-US" smtClean="0"/>
              <a:t>4</a:t>
            </a:fld>
            <a:endParaRPr lang="en-US"/>
          </a:p>
        </p:txBody>
      </p:sp>
      <p:pic>
        <p:nvPicPr>
          <p:cNvPr id="6" name="Picture 5" descr="A screenshot of a cell phone&#10;&#10;Description automatically generated">
            <a:extLst>
              <a:ext uri="{FF2B5EF4-FFF2-40B4-BE49-F238E27FC236}">
                <a16:creationId xmlns:a16="http://schemas.microsoft.com/office/drawing/2014/main" id="{22890062-BD08-2A4A-A92D-B531698B4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300038"/>
            <a:ext cx="5905500" cy="1346200"/>
          </a:xfrm>
          <a:prstGeom prst="rect">
            <a:avLst/>
          </a:prstGeom>
        </p:spPr>
      </p:pic>
      <p:sp>
        <p:nvSpPr>
          <p:cNvPr id="9" name="Rectangle 8">
            <a:extLst>
              <a:ext uri="{FF2B5EF4-FFF2-40B4-BE49-F238E27FC236}">
                <a16:creationId xmlns:a16="http://schemas.microsoft.com/office/drawing/2014/main" id="{8689677A-A34B-3842-B546-8F17BAC18841}"/>
              </a:ext>
            </a:extLst>
          </p:cNvPr>
          <p:cNvSpPr/>
          <p:nvPr/>
        </p:nvSpPr>
        <p:spPr>
          <a:xfrm>
            <a:off x="245166" y="6246524"/>
            <a:ext cx="10515600" cy="584775"/>
          </a:xfrm>
          <a:prstGeom prst="rect">
            <a:avLst/>
          </a:prstGeom>
        </p:spPr>
        <p:txBody>
          <a:bodyPr wrap="square">
            <a:spAutoFit/>
          </a:bodyPr>
          <a:lstStyle/>
          <a:p>
            <a:pPr marL="406400" indent="-406400"/>
            <a:r>
              <a:rPr lang="en-US" sz="1600" dirty="0"/>
              <a:t>[1]	B. </a:t>
            </a:r>
            <a:r>
              <a:rPr lang="en-US" sz="1600" dirty="0" err="1"/>
              <a:t>Ambale</a:t>
            </a:r>
            <a:r>
              <a:rPr lang="en-US" sz="1600" dirty="0"/>
              <a:t>-Venkatesh </a:t>
            </a:r>
            <a:r>
              <a:rPr lang="en-US" sz="1600" i="1" dirty="0"/>
              <a:t>et al.</a:t>
            </a:r>
            <a:r>
              <a:rPr lang="en-US" sz="1600" dirty="0"/>
              <a:t>, “Cardiovascular Event Prediction by Machine Learning,” </a:t>
            </a:r>
            <a:r>
              <a:rPr lang="en-US" sz="1600" i="1" dirty="0"/>
              <a:t>Circ. Res.</a:t>
            </a:r>
            <a:r>
              <a:rPr lang="en-US" sz="1600" dirty="0"/>
              <a:t>, vol. 121, no. 9, pp. 1092–1101, Oct. 2017.</a:t>
            </a:r>
            <a:endParaRPr lang="en-US" sz="1600" dirty="0">
              <a:effectLst/>
            </a:endParaRPr>
          </a:p>
        </p:txBody>
      </p:sp>
      <p:pic>
        <p:nvPicPr>
          <p:cNvPr id="11" name="Picture 10" descr="A close up of a map&#10;&#10;Description automatically generated">
            <a:extLst>
              <a:ext uri="{FF2B5EF4-FFF2-40B4-BE49-F238E27FC236}">
                <a16:creationId xmlns:a16="http://schemas.microsoft.com/office/drawing/2014/main" id="{12012483-ABB5-FC40-82E0-2EBAFDAF0C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297" y="1622282"/>
            <a:ext cx="8507405" cy="4648199"/>
          </a:xfrm>
          <a:prstGeom prst="rect">
            <a:avLst/>
          </a:prstGeom>
        </p:spPr>
      </p:pic>
    </p:spTree>
    <p:extLst>
      <p:ext uri="{BB962C8B-B14F-4D97-AF65-F5344CB8AC3E}">
        <p14:creationId xmlns:p14="http://schemas.microsoft.com/office/powerpoint/2010/main" val="15323758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506ED-1629-F44A-9D1B-2D6E558C7623}"/>
              </a:ext>
            </a:extLst>
          </p:cNvPr>
          <p:cNvSpPr>
            <a:spLocks noGrp="1"/>
          </p:cNvSpPr>
          <p:nvPr>
            <p:ph type="title"/>
          </p:nvPr>
        </p:nvSpPr>
        <p:spPr/>
        <p:txBody>
          <a:bodyPr/>
          <a:lstStyle/>
          <a:p>
            <a:r>
              <a:rPr lang="en-US" dirty="0"/>
              <a:t>LIDC-IDRI Dataset</a:t>
            </a:r>
          </a:p>
        </p:txBody>
      </p:sp>
      <p:sp>
        <p:nvSpPr>
          <p:cNvPr id="3" name="Content Placeholder 2">
            <a:extLst>
              <a:ext uri="{FF2B5EF4-FFF2-40B4-BE49-F238E27FC236}">
                <a16:creationId xmlns:a16="http://schemas.microsoft.com/office/drawing/2014/main" id="{4A999340-79CD-9C4A-9BAC-96C321653EB3}"/>
              </a:ext>
            </a:extLst>
          </p:cNvPr>
          <p:cNvSpPr>
            <a:spLocks noGrp="1"/>
          </p:cNvSpPr>
          <p:nvPr>
            <p:ph sz="half" idx="1"/>
          </p:nvPr>
        </p:nvSpPr>
        <p:spPr/>
        <p:txBody>
          <a:bodyPr>
            <a:normAutofit fontScale="92500" lnSpcReduction="10000"/>
          </a:bodyPr>
          <a:lstStyle/>
          <a:p>
            <a:r>
              <a:rPr lang="en-US" dirty="0"/>
              <a:t>1,017 thoracic CT scans</a:t>
            </a:r>
          </a:p>
          <a:p>
            <a:pPr lvl="1"/>
            <a:r>
              <a:rPr lang="en-US" dirty="0"/>
              <a:t>Subset of </a:t>
            </a:r>
            <a:r>
              <a:rPr lang="en-US" dirty="0">
                <a:solidFill>
                  <a:schemeClr val="bg1"/>
                </a:solidFill>
                <a:highlight>
                  <a:srgbClr val="FFFF00"/>
                </a:highlight>
              </a:rPr>
              <a:t>157</a:t>
            </a:r>
            <a:r>
              <a:rPr lang="en-US" dirty="0"/>
              <a:t> patients have diagnosis data </a:t>
            </a:r>
          </a:p>
          <a:p>
            <a:pPr lvl="2"/>
            <a:r>
              <a:rPr lang="en-US" dirty="0"/>
              <a:t>DISEASE CLASS, we’ve annotated all these</a:t>
            </a:r>
          </a:p>
          <a:p>
            <a:pPr lvl="1"/>
            <a:r>
              <a:rPr lang="en-US" dirty="0"/>
              <a:t>4 classes: </a:t>
            </a:r>
          </a:p>
          <a:p>
            <a:pPr marL="1371600" lvl="2" indent="-457200">
              <a:buFont typeface="+mj-lt"/>
              <a:buAutoNum type="arabicPeriod"/>
            </a:pPr>
            <a:r>
              <a:rPr lang="en-US" dirty="0"/>
              <a:t>Unknown (27)</a:t>
            </a:r>
          </a:p>
          <a:p>
            <a:pPr marL="1371600" lvl="2" indent="-457200">
              <a:buFont typeface="+mj-lt"/>
              <a:buAutoNum type="arabicPeriod"/>
            </a:pPr>
            <a:endParaRPr lang="en-US" dirty="0"/>
          </a:p>
          <a:p>
            <a:pPr marL="1371600" lvl="2" indent="-457200">
              <a:buFont typeface="+mj-lt"/>
              <a:buAutoNum type="arabicPeriod"/>
            </a:pPr>
            <a:r>
              <a:rPr lang="en-US" dirty="0"/>
              <a:t>benign or non-malignant disease (36)</a:t>
            </a:r>
          </a:p>
          <a:p>
            <a:pPr marL="1371600" lvl="2" indent="-457200">
              <a:buFont typeface="+mj-lt"/>
              <a:buAutoNum type="arabicPeriod"/>
            </a:pPr>
            <a:endParaRPr lang="en-US" dirty="0"/>
          </a:p>
          <a:p>
            <a:pPr marL="1371600" lvl="2" indent="-457200">
              <a:buFont typeface="+mj-lt"/>
              <a:buAutoNum type="arabicPeriod"/>
            </a:pPr>
            <a:r>
              <a:rPr lang="en-US" dirty="0"/>
              <a:t>malignant, primary lung cancer (43)</a:t>
            </a:r>
          </a:p>
          <a:p>
            <a:pPr marL="1371600" lvl="2" indent="-457200">
              <a:buFont typeface="+mj-lt"/>
              <a:buAutoNum type="arabicPeriod"/>
            </a:pPr>
            <a:endParaRPr lang="en-US" dirty="0"/>
          </a:p>
          <a:p>
            <a:pPr marL="1371600" lvl="2" indent="-457200">
              <a:buFont typeface="+mj-lt"/>
              <a:buAutoNum type="arabicPeriod"/>
            </a:pPr>
            <a:r>
              <a:rPr lang="en-US" dirty="0"/>
              <a:t>malignant metastatic (51)</a:t>
            </a:r>
          </a:p>
        </p:txBody>
      </p:sp>
      <p:sp>
        <p:nvSpPr>
          <p:cNvPr id="4" name="Slide Number Placeholder 3">
            <a:extLst>
              <a:ext uri="{FF2B5EF4-FFF2-40B4-BE49-F238E27FC236}">
                <a16:creationId xmlns:a16="http://schemas.microsoft.com/office/drawing/2014/main" id="{8F1C630B-358A-DB46-9AC5-4BF8C846CA51}"/>
              </a:ext>
            </a:extLst>
          </p:cNvPr>
          <p:cNvSpPr>
            <a:spLocks noGrp="1"/>
          </p:cNvSpPr>
          <p:nvPr>
            <p:ph type="sldNum" sz="quarter" idx="12"/>
          </p:nvPr>
        </p:nvSpPr>
        <p:spPr/>
        <p:txBody>
          <a:bodyPr/>
          <a:lstStyle/>
          <a:p>
            <a:fld id="{C8AF1244-B993-4839-983B-6D3FD1D19F16}" type="slidenum">
              <a:rPr lang="en-US" smtClean="0"/>
              <a:t>40</a:t>
            </a:fld>
            <a:endParaRPr lang="en-US"/>
          </a:p>
        </p:txBody>
      </p:sp>
      <p:graphicFrame>
        <p:nvGraphicFramePr>
          <p:cNvPr id="6" name="Content Placeholder 5">
            <a:extLst>
              <a:ext uri="{FF2B5EF4-FFF2-40B4-BE49-F238E27FC236}">
                <a16:creationId xmlns:a16="http://schemas.microsoft.com/office/drawing/2014/main" id="{1C1F9BCD-3C87-5E49-AC9B-C6C86E5717BD}"/>
              </a:ext>
            </a:extLst>
          </p:cNvPr>
          <p:cNvGraphicFramePr>
            <a:graphicFrameLocks noGrp="1"/>
          </p:cNvGraphicFramePr>
          <p:nvPr>
            <p:ph sz="half" idx="2"/>
            <p:extLst>
              <p:ext uri="{D42A27DB-BD31-4B8C-83A1-F6EECF244321}">
                <p14:modId xmlns:p14="http://schemas.microsoft.com/office/powerpoint/2010/main" val="2525033750"/>
              </p:ext>
            </p:extLst>
          </p:nvPr>
        </p:nvGraphicFramePr>
        <p:xfrm>
          <a:off x="6313118" y="964504"/>
          <a:ext cx="5361140" cy="52124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424288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69A47-A366-114B-B61F-6A33E4724245}"/>
              </a:ext>
            </a:extLst>
          </p:cNvPr>
          <p:cNvSpPr>
            <a:spLocks noGrp="1"/>
          </p:cNvSpPr>
          <p:nvPr>
            <p:ph type="title"/>
          </p:nvPr>
        </p:nvSpPr>
        <p:spPr/>
        <p:txBody>
          <a:bodyPr/>
          <a:lstStyle/>
          <a:p>
            <a:r>
              <a:rPr lang="en-US" dirty="0"/>
              <a:t>3D CNN: Train/Test Validation Method</a:t>
            </a:r>
          </a:p>
        </p:txBody>
      </p:sp>
      <p:sp>
        <p:nvSpPr>
          <p:cNvPr id="3" name="Content Placeholder 2">
            <a:extLst>
              <a:ext uri="{FF2B5EF4-FFF2-40B4-BE49-F238E27FC236}">
                <a16:creationId xmlns:a16="http://schemas.microsoft.com/office/drawing/2014/main" id="{68435560-8156-8F4E-9088-3926A9E73E38}"/>
              </a:ext>
            </a:extLst>
          </p:cNvPr>
          <p:cNvSpPr>
            <a:spLocks noGrp="1"/>
          </p:cNvSpPr>
          <p:nvPr>
            <p:ph sz="half" idx="1"/>
          </p:nvPr>
        </p:nvSpPr>
        <p:spPr/>
        <p:txBody>
          <a:bodyPr/>
          <a:lstStyle/>
          <a:p>
            <a:r>
              <a:rPr lang="en-US" dirty="0"/>
              <a:t>80/20 train/test split</a:t>
            </a:r>
          </a:p>
          <a:p>
            <a:pPr lvl="1"/>
            <a:r>
              <a:rPr lang="en-US" dirty="0"/>
              <a:t>random shuffle, within each of the 4 classes (NOT latent, probabilities)</a:t>
            </a:r>
          </a:p>
          <a:p>
            <a:r>
              <a:rPr lang="en-US" dirty="0"/>
              <a:t>Question: how will these lung disease classifiers help with the detection of CAC in the heart?</a:t>
            </a:r>
          </a:p>
        </p:txBody>
      </p:sp>
      <p:sp>
        <p:nvSpPr>
          <p:cNvPr id="5" name="Slide Number Placeholder 4">
            <a:extLst>
              <a:ext uri="{FF2B5EF4-FFF2-40B4-BE49-F238E27FC236}">
                <a16:creationId xmlns:a16="http://schemas.microsoft.com/office/drawing/2014/main" id="{6D5E16A8-1543-D446-967F-62ADBF4A222C}"/>
              </a:ext>
            </a:extLst>
          </p:cNvPr>
          <p:cNvSpPr>
            <a:spLocks noGrp="1"/>
          </p:cNvSpPr>
          <p:nvPr>
            <p:ph type="sldNum" sz="quarter" idx="12"/>
          </p:nvPr>
        </p:nvSpPr>
        <p:spPr/>
        <p:txBody>
          <a:bodyPr/>
          <a:lstStyle/>
          <a:p>
            <a:fld id="{C8AF1244-B993-4839-983B-6D3FD1D19F16}" type="slidenum">
              <a:rPr lang="en-US" smtClean="0"/>
              <a:t>41</a:t>
            </a:fld>
            <a:endParaRPr lang="en-US"/>
          </a:p>
        </p:txBody>
      </p:sp>
      <p:graphicFrame>
        <p:nvGraphicFramePr>
          <p:cNvPr id="10" name="Content Placeholder 9">
            <a:extLst>
              <a:ext uri="{FF2B5EF4-FFF2-40B4-BE49-F238E27FC236}">
                <a16:creationId xmlns:a16="http://schemas.microsoft.com/office/drawing/2014/main" id="{6B216361-764B-CB47-B39D-6CB30B947B17}"/>
              </a:ext>
            </a:extLst>
          </p:cNvPr>
          <p:cNvGraphicFramePr>
            <a:graphicFrameLocks noGrp="1"/>
          </p:cNvGraphicFramePr>
          <p:nvPr>
            <p:ph sz="half" idx="2"/>
            <p:extLst>
              <p:ext uri="{D42A27DB-BD31-4B8C-83A1-F6EECF244321}">
                <p14:modId xmlns:p14="http://schemas.microsoft.com/office/powerpoint/2010/main" val="5437993"/>
              </p:ext>
            </p:extLst>
          </p:nvPr>
        </p:nvGraphicFramePr>
        <p:xfrm>
          <a:off x="6388101" y="1719470"/>
          <a:ext cx="4965699" cy="2077543"/>
        </p:xfrm>
        <a:graphic>
          <a:graphicData uri="http://schemas.openxmlformats.org/drawingml/2006/table">
            <a:tbl>
              <a:tblPr/>
              <a:tblGrid>
                <a:gridCol w="1954193">
                  <a:extLst>
                    <a:ext uri="{9D8B030D-6E8A-4147-A177-3AD203B41FA5}">
                      <a16:colId xmlns:a16="http://schemas.microsoft.com/office/drawing/2014/main" val="861451532"/>
                    </a:ext>
                  </a:extLst>
                </a:gridCol>
                <a:gridCol w="1281136">
                  <a:extLst>
                    <a:ext uri="{9D8B030D-6E8A-4147-A177-3AD203B41FA5}">
                      <a16:colId xmlns:a16="http://schemas.microsoft.com/office/drawing/2014/main" val="666484022"/>
                    </a:ext>
                  </a:extLst>
                </a:gridCol>
                <a:gridCol w="865185">
                  <a:extLst>
                    <a:ext uri="{9D8B030D-6E8A-4147-A177-3AD203B41FA5}">
                      <a16:colId xmlns:a16="http://schemas.microsoft.com/office/drawing/2014/main" val="2748753061"/>
                    </a:ext>
                  </a:extLst>
                </a:gridCol>
                <a:gridCol w="865185">
                  <a:extLst>
                    <a:ext uri="{9D8B030D-6E8A-4147-A177-3AD203B41FA5}">
                      <a16:colId xmlns:a16="http://schemas.microsoft.com/office/drawing/2014/main" val="79993082"/>
                    </a:ext>
                  </a:extLst>
                </a:gridCol>
              </a:tblGrid>
              <a:tr h="233222">
                <a:tc>
                  <a:txBody>
                    <a:bodyPr/>
                    <a:lstStyle/>
                    <a:p>
                      <a:pPr algn="l" fontAlgn="b"/>
                      <a:endParaRPr lang="en-US" sz="1600" b="0" i="0" u="none" strike="noStrike">
                        <a:solidFill>
                          <a:schemeClr val="tx1"/>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600" b="0" i="0" u="none" strike="noStrike" dirty="0">
                          <a:solidFill>
                            <a:schemeClr val="tx1"/>
                          </a:solidFill>
                          <a:effectLst/>
                          <a:latin typeface="Calibri" panose="020F0502020204030204" pitchFamily="34" charset="0"/>
                        </a:rPr>
                        <a:t>Total</a:t>
                      </a:r>
                    </a:p>
                  </a:txBody>
                  <a:tcPr marL="9525" marR="9525" marT="9525" marB="0" anchor="b">
                    <a:lnL>
                      <a:noFill/>
                    </a:lnL>
                    <a:lnR>
                      <a:noFill/>
                    </a:lnR>
                    <a:lnT>
                      <a:noFill/>
                    </a:lnT>
                    <a:lnB>
                      <a:noFill/>
                    </a:lnB>
                  </a:tcPr>
                </a:tc>
                <a:tc>
                  <a:txBody>
                    <a:bodyPr/>
                    <a:lstStyle/>
                    <a:p>
                      <a:pPr algn="l" fontAlgn="b"/>
                      <a:r>
                        <a:rPr lang="en-US" sz="1600" b="0" i="0" u="none" strike="noStrike" dirty="0">
                          <a:solidFill>
                            <a:schemeClr val="tx1"/>
                          </a:solidFill>
                          <a:effectLst/>
                          <a:latin typeface="Calibri" panose="020F0502020204030204" pitchFamily="34" charset="0"/>
                        </a:rPr>
                        <a:t>Train</a:t>
                      </a:r>
                    </a:p>
                  </a:txBody>
                  <a:tcPr marL="9525" marR="9525" marT="9525" marB="0" anchor="b">
                    <a:lnL>
                      <a:noFill/>
                    </a:lnL>
                    <a:lnR>
                      <a:noFill/>
                    </a:lnR>
                    <a:lnT>
                      <a:noFill/>
                    </a:lnT>
                    <a:lnB>
                      <a:noFill/>
                    </a:lnB>
                  </a:tcPr>
                </a:tc>
                <a:tc>
                  <a:txBody>
                    <a:bodyPr/>
                    <a:lstStyle/>
                    <a:p>
                      <a:pPr algn="l" fontAlgn="b"/>
                      <a:r>
                        <a:rPr lang="en-US" sz="1600" b="0" i="0" u="none" strike="noStrike">
                          <a:solidFill>
                            <a:schemeClr val="tx1"/>
                          </a:solidFill>
                          <a:effectLst/>
                          <a:latin typeface="Calibri" panose="020F0502020204030204" pitchFamily="34" charset="0"/>
                        </a:rPr>
                        <a:t>Test</a:t>
                      </a:r>
                    </a:p>
                  </a:txBody>
                  <a:tcPr marL="9525" marR="9525" marT="9525" marB="0" anchor="b">
                    <a:lnL>
                      <a:noFill/>
                    </a:lnL>
                    <a:lnR>
                      <a:noFill/>
                    </a:lnR>
                    <a:lnT>
                      <a:noFill/>
                    </a:lnT>
                    <a:lnB>
                      <a:noFill/>
                    </a:lnB>
                  </a:tcPr>
                </a:tc>
                <a:extLst>
                  <a:ext uri="{0D108BD9-81ED-4DB2-BD59-A6C34878D82A}">
                    <a16:rowId xmlns:a16="http://schemas.microsoft.com/office/drawing/2014/main" val="1609997791"/>
                  </a:ext>
                </a:extLst>
              </a:tr>
              <a:tr h="262004">
                <a:tc>
                  <a:txBody>
                    <a:bodyPr/>
                    <a:lstStyle/>
                    <a:p>
                      <a:pPr algn="l" fontAlgn="b"/>
                      <a:endParaRPr lang="en-US" sz="1600" b="0" i="0" u="none" strike="noStrike">
                        <a:solidFill>
                          <a:schemeClr val="tx1"/>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endParaRPr lang="en-US" sz="1600" b="0" i="0" u="none" strike="noStrike">
                        <a:solidFill>
                          <a:schemeClr val="tx1"/>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0.8</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0.2</a:t>
                      </a:r>
                    </a:p>
                  </a:txBody>
                  <a:tcPr marL="9525" marR="9525" marT="9525" marB="0" anchor="b">
                    <a:lnL>
                      <a:noFill/>
                    </a:lnL>
                    <a:lnR>
                      <a:noFill/>
                    </a:lnR>
                    <a:lnT>
                      <a:noFill/>
                    </a:lnT>
                    <a:lnB>
                      <a:noFill/>
                    </a:lnB>
                  </a:tcPr>
                </a:tc>
                <a:extLst>
                  <a:ext uri="{0D108BD9-81ED-4DB2-BD59-A6C34878D82A}">
                    <a16:rowId xmlns:a16="http://schemas.microsoft.com/office/drawing/2014/main" val="2813935038"/>
                  </a:ext>
                </a:extLst>
              </a:tr>
              <a:tr h="262004">
                <a:tc>
                  <a:txBody>
                    <a:bodyPr/>
                    <a:lstStyle/>
                    <a:p>
                      <a:pPr algn="l" fontAlgn="b"/>
                      <a:r>
                        <a:rPr lang="en-US" sz="1600" b="0" i="0" u="none" strike="noStrike" dirty="0">
                          <a:solidFill>
                            <a:schemeClr val="tx1"/>
                          </a:solidFill>
                          <a:effectLst/>
                          <a:latin typeface="Calibri" panose="020F0502020204030204" pitchFamily="34" charset="0"/>
                        </a:rPr>
                        <a:t>Unknown</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27</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21</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6</a:t>
                      </a:r>
                    </a:p>
                  </a:txBody>
                  <a:tcPr marL="9525" marR="9525" marT="9525" marB="0" anchor="b">
                    <a:lnL>
                      <a:noFill/>
                    </a:lnL>
                    <a:lnR>
                      <a:noFill/>
                    </a:lnR>
                    <a:lnT>
                      <a:noFill/>
                    </a:lnT>
                    <a:lnB>
                      <a:noFill/>
                    </a:lnB>
                  </a:tcPr>
                </a:tc>
                <a:extLst>
                  <a:ext uri="{0D108BD9-81ED-4DB2-BD59-A6C34878D82A}">
                    <a16:rowId xmlns:a16="http://schemas.microsoft.com/office/drawing/2014/main" val="161106084"/>
                  </a:ext>
                </a:extLst>
              </a:tr>
              <a:tr h="262004">
                <a:tc>
                  <a:txBody>
                    <a:bodyPr/>
                    <a:lstStyle/>
                    <a:p>
                      <a:pPr algn="l" fontAlgn="b"/>
                      <a:r>
                        <a:rPr lang="en-US" sz="1600" b="0" i="0" u="none" strike="noStrike" dirty="0">
                          <a:solidFill>
                            <a:schemeClr val="tx1"/>
                          </a:solidFill>
                          <a:effectLst/>
                          <a:latin typeface="Calibri" panose="020F0502020204030204" pitchFamily="34" charset="0"/>
                        </a:rPr>
                        <a:t>Benign</a:t>
                      </a:r>
                    </a:p>
                  </a:txBody>
                  <a:tcPr marL="9525" marR="9525" marT="9525" marB="0" anchor="b">
                    <a:lnL>
                      <a:noFill/>
                    </a:lnL>
                    <a:lnR>
                      <a:noFill/>
                    </a:lnR>
                    <a:lnT>
                      <a:noFill/>
                    </a:lnT>
                    <a:lnB>
                      <a:noFill/>
                    </a:lnB>
                  </a:tcPr>
                </a:tc>
                <a:tc>
                  <a:txBody>
                    <a:bodyPr/>
                    <a:lstStyle/>
                    <a:p>
                      <a:pPr algn="r" fontAlgn="b"/>
                      <a:r>
                        <a:rPr lang="en-US" sz="1600" b="0" i="0" u="none" strike="noStrike" dirty="0">
                          <a:solidFill>
                            <a:schemeClr val="tx1"/>
                          </a:solidFill>
                          <a:effectLst/>
                          <a:latin typeface="Calibri" panose="020F0502020204030204" pitchFamily="34" charset="0"/>
                        </a:rPr>
                        <a:t>36</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8</a:t>
                      </a:r>
                    </a:p>
                  </a:txBody>
                  <a:tcPr marL="9525" marR="9525" marT="9525" marB="0" anchor="b">
                    <a:lnL>
                      <a:noFill/>
                    </a:lnL>
                    <a:lnR>
                      <a:noFill/>
                    </a:lnR>
                    <a:lnT>
                      <a:noFill/>
                    </a:lnT>
                    <a:lnB>
                      <a:noFill/>
                    </a:lnB>
                  </a:tcPr>
                </a:tc>
                <a:extLst>
                  <a:ext uri="{0D108BD9-81ED-4DB2-BD59-A6C34878D82A}">
                    <a16:rowId xmlns:a16="http://schemas.microsoft.com/office/drawing/2014/main" val="2883488281"/>
                  </a:ext>
                </a:extLst>
              </a:tr>
              <a:tr h="514158">
                <a:tc>
                  <a:txBody>
                    <a:bodyPr/>
                    <a:lstStyle/>
                    <a:p>
                      <a:pPr algn="l" fontAlgn="b"/>
                      <a:r>
                        <a:rPr lang="en-US" sz="1600" b="0" i="0" u="none" strike="noStrike" dirty="0">
                          <a:solidFill>
                            <a:schemeClr val="tx1"/>
                          </a:solidFill>
                          <a:effectLst/>
                          <a:latin typeface="Calibri" panose="020F0502020204030204" pitchFamily="34" charset="0"/>
                        </a:rPr>
                        <a:t>Malignant, primary lung cancer</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43</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9</a:t>
                      </a:r>
                    </a:p>
                  </a:txBody>
                  <a:tcPr marL="9525" marR="9525" marT="9525" marB="0" anchor="b">
                    <a:lnL>
                      <a:noFill/>
                    </a:lnL>
                    <a:lnR>
                      <a:noFill/>
                    </a:lnR>
                    <a:lnT>
                      <a:noFill/>
                    </a:lnT>
                    <a:lnB>
                      <a:noFill/>
                    </a:lnB>
                  </a:tcPr>
                </a:tc>
                <a:extLst>
                  <a:ext uri="{0D108BD9-81ED-4DB2-BD59-A6C34878D82A}">
                    <a16:rowId xmlns:a16="http://schemas.microsoft.com/office/drawing/2014/main" val="2088083166"/>
                  </a:ext>
                </a:extLst>
              </a:tr>
              <a:tr h="262004">
                <a:tc>
                  <a:txBody>
                    <a:bodyPr/>
                    <a:lstStyle/>
                    <a:p>
                      <a:pPr algn="l" fontAlgn="b"/>
                      <a:r>
                        <a:rPr lang="en-US" sz="1600" b="0" i="0" u="none" strike="noStrike">
                          <a:solidFill>
                            <a:schemeClr val="tx1"/>
                          </a:solidFill>
                          <a:effectLst/>
                          <a:latin typeface="Calibri" panose="020F0502020204030204" pitchFamily="34" charset="0"/>
                        </a:rPr>
                        <a:t>Malignant metastatic</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51</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40</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11</a:t>
                      </a:r>
                    </a:p>
                  </a:txBody>
                  <a:tcPr marL="9525" marR="9525" marT="9525" marB="0" anchor="b">
                    <a:lnL>
                      <a:noFill/>
                    </a:lnL>
                    <a:lnR>
                      <a:noFill/>
                    </a:lnR>
                    <a:lnT>
                      <a:noFill/>
                    </a:lnT>
                    <a:lnB>
                      <a:noFill/>
                    </a:lnB>
                  </a:tcPr>
                </a:tc>
                <a:extLst>
                  <a:ext uri="{0D108BD9-81ED-4DB2-BD59-A6C34878D82A}">
                    <a16:rowId xmlns:a16="http://schemas.microsoft.com/office/drawing/2014/main" val="1646243017"/>
                  </a:ext>
                </a:extLst>
              </a:tr>
              <a:tr h="262004">
                <a:tc>
                  <a:txBody>
                    <a:bodyPr/>
                    <a:lstStyle/>
                    <a:p>
                      <a:pPr algn="l" fontAlgn="b"/>
                      <a:r>
                        <a:rPr lang="en-US" sz="1600" b="0" i="0" u="none" strike="noStrike">
                          <a:solidFill>
                            <a:schemeClr val="tx1"/>
                          </a:solidFill>
                          <a:effectLst/>
                          <a:latin typeface="Calibri" panose="020F0502020204030204" pitchFamily="34" charset="0"/>
                        </a:rPr>
                        <a:t>Total</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157</a:t>
                      </a:r>
                    </a:p>
                  </a:txBody>
                  <a:tcPr marL="9525" marR="9525" marT="9525" marB="0" anchor="b">
                    <a:lnL>
                      <a:noFill/>
                    </a:lnL>
                    <a:lnR>
                      <a:noFill/>
                    </a:lnR>
                    <a:lnT>
                      <a:noFill/>
                    </a:lnT>
                    <a:lnB>
                      <a:noFill/>
                    </a:lnB>
                  </a:tcPr>
                </a:tc>
                <a:tc>
                  <a:txBody>
                    <a:bodyPr/>
                    <a:lstStyle/>
                    <a:p>
                      <a:pPr algn="r" fontAlgn="b"/>
                      <a:r>
                        <a:rPr lang="en-US" sz="1600" b="0" i="0" u="none" strike="noStrike">
                          <a:solidFill>
                            <a:schemeClr val="tx1"/>
                          </a:solidFill>
                          <a:effectLst/>
                          <a:latin typeface="Calibri" panose="020F0502020204030204" pitchFamily="34" charset="0"/>
                        </a:rPr>
                        <a:t>123</a:t>
                      </a:r>
                    </a:p>
                  </a:txBody>
                  <a:tcPr marL="9525" marR="9525" marT="9525" marB="0" anchor="b">
                    <a:lnL>
                      <a:noFill/>
                    </a:lnL>
                    <a:lnR>
                      <a:noFill/>
                    </a:lnR>
                    <a:lnT>
                      <a:noFill/>
                    </a:lnT>
                    <a:lnB>
                      <a:noFill/>
                    </a:lnB>
                  </a:tcPr>
                </a:tc>
                <a:tc>
                  <a:txBody>
                    <a:bodyPr/>
                    <a:lstStyle/>
                    <a:p>
                      <a:pPr algn="r" fontAlgn="b"/>
                      <a:r>
                        <a:rPr lang="en-US" sz="1600" b="0" i="0" u="none" strike="noStrike" dirty="0">
                          <a:solidFill>
                            <a:schemeClr val="tx1"/>
                          </a:solidFill>
                          <a:effectLst/>
                          <a:latin typeface="Calibri" panose="020F0502020204030204" pitchFamily="34" charset="0"/>
                        </a:rPr>
                        <a:t>34</a:t>
                      </a:r>
                    </a:p>
                  </a:txBody>
                  <a:tcPr marL="9525" marR="9525" marT="9525" marB="0" anchor="b">
                    <a:lnL>
                      <a:noFill/>
                    </a:lnL>
                    <a:lnR>
                      <a:noFill/>
                    </a:lnR>
                    <a:lnT>
                      <a:noFill/>
                    </a:lnT>
                    <a:lnB>
                      <a:noFill/>
                    </a:lnB>
                  </a:tcPr>
                </a:tc>
                <a:extLst>
                  <a:ext uri="{0D108BD9-81ED-4DB2-BD59-A6C34878D82A}">
                    <a16:rowId xmlns:a16="http://schemas.microsoft.com/office/drawing/2014/main" val="1429310440"/>
                  </a:ext>
                </a:extLst>
              </a:tr>
            </a:tbl>
          </a:graphicData>
        </a:graphic>
      </p:graphicFrame>
    </p:spTree>
    <p:extLst>
      <p:ext uri="{BB962C8B-B14F-4D97-AF65-F5344CB8AC3E}">
        <p14:creationId xmlns:p14="http://schemas.microsoft.com/office/powerpoint/2010/main" val="19666876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160FC-C339-474D-8F05-F72DB48D705C}"/>
              </a:ext>
            </a:extLst>
          </p:cNvPr>
          <p:cNvSpPr>
            <a:spLocks noGrp="1"/>
          </p:cNvSpPr>
          <p:nvPr>
            <p:ph type="title"/>
          </p:nvPr>
        </p:nvSpPr>
        <p:spPr/>
        <p:txBody>
          <a:bodyPr/>
          <a:lstStyle/>
          <a:p>
            <a:r>
              <a:rPr lang="en-US" dirty="0"/>
              <a:t>3D CNN: Method Feasibility</a:t>
            </a:r>
          </a:p>
        </p:txBody>
      </p:sp>
      <p:sp>
        <p:nvSpPr>
          <p:cNvPr id="3" name="Content Placeholder 2">
            <a:extLst>
              <a:ext uri="{FF2B5EF4-FFF2-40B4-BE49-F238E27FC236}">
                <a16:creationId xmlns:a16="http://schemas.microsoft.com/office/drawing/2014/main" id="{39CD15F2-5E94-0142-A422-08CDB2104AF8}"/>
              </a:ext>
            </a:extLst>
          </p:cNvPr>
          <p:cNvSpPr>
            <a:spLocks noGrp="1"/>
          </p:cNvSpPr>
          <p:nvPr>
            <p:ph sz="half" idx="1"/>
          </p:nvPr>
        </p:nvSpPr>
        <p:spPr/>
        <p:txBody>
          <a:bodyPr/>
          <a:lstStyle/>
          <a:p>
            <a:r>
              <a:rPr lang="en-US" dirty="0"/>
              <a:t>Many of the patient’s scans had noticeable CAC present </a:t>
            </a:r>
          </a:p>
          <a:p>
            <a:r>
              <a:rPr lang="en-US" dirty="0"/>
              <a:t>Usually “ground truths” are little snapshot images fed in the CNN to detect a feature</a:t>
            </a:r>
          </a:p>
          <a:p>
            <a:r>
              <a:rPr lang="en-US" dirty="0"/>
              <a:t>Next, I will show how we are implementing this in TensorFlow</a:t>
            </a:r>
          </a:p>
        </p:txBody>
      </p:sp>
      <p:pic>
        <p:nvPicPr>
          <p:cNvPr id="7" name="Content Placeholder 6" descr="A screenshot of a person&#10;&#10;Description automatically generated">
            <a:extLst>
              <a:ext uri="{FF2B5EF4-FFF2-40B4-BE49-F238E27FC236}">
                <a16:creationId xmlns:a16="http://schemas.microsoft.com/office/drawing/2014/main" id="{771767CA-7C58-DC42-9706-BA692FAE2C2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819598" y="1825625"/>
            <a:ext cx="3886803" cy="4351338"/>
          </a:xfrm>
        </p:spPr>
      </p:pic>
      <p:sp>
        <p:nvSpPr>
          <p:cNvPr id="5" name="Slide Number Placeholder 4">
            <a:extLst>
              <a:ext uri="{FF2B5EF4-FFF2-40B4-BE49-F238E27FC236}">
                <a16:creationId xmlns:a16="http://schemas.microsoft.com/office/drawing/2014/main" id="{8AD36512-F045-8542-9AC8-858CF0309DD5}"/>
              </a:ext>
            </a:extLst>
          </p:cNvPr>
          <p:cNvSpPr>
            <a:spLocks noGrp="1"/>
          </p:cNvSpPr>
          <p:nvPr>
            <p:ph type="sldNum" sz="quarter" idx="12"/>
          </p:nvPr>
        </p:nvSpPr>
        <p:spPr/>
        <p:txBody>
          <a:bodyPr/>
          <a:lstStyle/>
          <a:p>
            <a:fld id="{C8AF1244-B993-4839-983B-6D3FD1D19F16}" type="slidenum">
              <a:rPr lang="en-US" smtClean="0"/>
              <a:t>42</a:t>
            </a:fld>
            <a:endParaRPr lang="en-US"/>
          </a:p>
        </p:txBody>
      </p:sp>
      <p:sp>
        <p:nvSpPr>
          <p:cNvPr id="8" name="Rectangle 7">
            <a:extLst>
              <a:ext uri="{FF2B5EF4-FFF2-40B4-BE49-F238E27FC236}">
                <a16:creationId xmlns:a16="http://schemas.microsoft.com/office/drawing/2014/main" id="{C690EE98-824E-8E47-A0F9-731F3CB87D3F}"/>
              </a:ext>
            </a:extLst>
          </p:cNvPr>
          <p:cNvSpPr/>
          <p:nvPr/>
        </p:nvSpPr>
        <p:spPr>
          <a:xfrm>
            <a:off x="838200" y="6352143"/>
            <a:ext cx="10091056" cy="369332"/>
          </a:xfrm>
          <a:prstGeom prst="rect">
            <a:avLst/>
          </a:prstGeom>
        </p:spPr>
        <p:txBody>
          <a:bodyPr wrap="square">
            <a:spAutoFit/>
          </a:bodyPr>
          <a:lstStyle/>
          <a:p>
            <a:r>
              <a:rPr lang="en-US" dirty="0"/>
              <a:t>[1] https://</a:t>
            </a:r>
            <a:r>
              <a:rPr lang="en-US" dirty="0" err="1"/>
              <a:t>www.health.harvard.edu</a:t>
            </a:r>
            <a:r>
              <a:rPr lang="en-US" dirty="0"/>
              <a:t>/heart-health/when-you-look-for-cancer-you-might-find-heart-disease</a:t>
            </a:r>
          </a:p>
        </p:txBody>
      </p:sp>
    </p:spTree>
    <p:extLst>
      <p:ext uri="{BB962C8B-B14F-4D97-AF65-F5344CB8AC3E}">
        <p14:creationId xmlns:p14="http://schemas.microsoft.com/office/powerpoint/2010/main" val="19317750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A203-7D53-924A-9300-9C47CA0002D0}"/>
              </a:ext>
            </a:extLst>
          </p:cNvPr>
          <p:cNvSpPr>
            <a:spLocks noGrp="1"/>
          </p:cNvSpPr>
          <p:nvPr>
            <p:ph type="title"/>
          </p:nvPr>
        </p:nvSpPr>
        <p:spPr/>
        <p:txBody>
          <a:bodyPr/>
          <a:lstStyle/>
          <a:p>
            <a:r>
              <a:rPr lang="en-US" dirty="0"/>
              <a:t>3D CNN: Ontology and ‘</a:t>
            </a:r>
            <a:r>
              <a:rPr lang="en-US" dirty="0" err="1"/>
              <a:t>ResNets</a:t>
            </a:r>
            <a:r>
              <a:rPr lang="en-US" dirty="0"/>
              <a:t>’</a:t>
            </a:r>
          </a:p>
        </p:txBody>
      </p:sp>
      <p:pic>
        <p:nvPicPr>
          <p:cNvPr id="7" name="Content Placeholder 6" descr="A screenshot of a cell phone&#10;&#10;Description automatically generated">
            <a:extLst>
              <a:ext uri="{FF2B5EF4-FFF2-40B4-BE49-F238E27FC236}">
                <a16:creationId xmlns:a16="http://schemas.microsoft.com/office/drawing/2014/main" id="{E88B8B08-329D-0C42-B8A2-E11EB094A60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58850" y="1899444"/>
            <a:ext cx="4940300" cy="4203700"/>
          </a:xfrm>
        </p:spPr>
      </p:pic>
      <p:sp>
        <p:nvSpPr>
          <p:cNvPr id="4" name="Content Placeholder 3">
            <a:extLst>
              <a:ext uri="{FF2B5EF4-FFF2-40B4-BE49-F238E27FC236}">
                <a16:creationId xmlns:a16="http://schemas.microsoft.com/office/drawing/2014/main" id="{F17FB92C-E103-FA42-8B46-BA991344F9FD}"/>
              </a:ext>
            </a:extLst>
          </p:cNvPr>
          <p:cNvSpPr>
            <a:spLocks noGrp="1"/>
          </p:cNvSpPr>
          <p:nvPr>
            <p:ph sz="half" idx="2"/>
          </p:nvPr>
        </p:nvSpPr>
        <p:spPr/>
        <p:txBody>
          <a:bodyPr>
            <a:normAutofit fontScale="92500"/>
          </a:bodyPr>
          <a:lstStyle/>
          <a:p>
            <a:pPr marL="514350" indent="-514350">
              <a:buFont typeface="+mj-lt"/>
              <a:buAutoNum type="arabicPeriod"/>
            </a:pPr>
            <a:r>
              <a:rPr lang="en-US" dirty="0"/>
              <a:t>Obtain snapshots via ”erosion &amp; dilation” to remove lung crops and nodules</a:t>
            </a:r>
          </a:p>
          <a:p>
            <a:pPr marL="514350" indent="-514350">
              <a:buFont typeface="+mj-lt"/>
              <a:buAutoNum type="arabicPeriod"/>
            </a:pPr>
            <a:r>
              <a:rPr lang="en-US" dirty="0"/>
              <a:t>k-means clustering (k=2 or 3) and cluster bounding region defined by first conv. kernel size [3X3]</a:t>
            </a:r>
          </a:p>
          <a:p>
            <a:pPr marL="514350" indent="-514350">
              <a:buFont typeface="+mj-lt"/>
              <a:buAutoNum type="arabicPeriod"/>
            </a:pPr>
            <a:r>
              <a:rPr lang="en-US" dirty="0"/>
              <a:t>Annotate undiagnosed class to 50/50 of our 157 DISEASED class (314 UNDISEASED annotations need to be done to fully remove bias)</a:t>
            </a:r>
          </a:p>
        </p:txBody>
      </p:sp>
      <p:sp>
        <p:nvSpPr>
          <p:cNvPr id="5" name="Slide Number Placeholder 4">
            <a:extLst>
              <a:ext uri="{FF2B5EF4-FFF2-40B4-BE49-F238E27FC236}">
                <a16:creationId xmlns:a16="http://schemas.microsoft.com/office/drawing/2014/main" id="{1A2B45C6-B4B5-4242-BD1F-D77D44814AAA}"/>
              </a:ext>
            </a:extLst>
          </p:cNvPr>
          <p:cNvSpPr>
            <a:spLocks noGrp="1"/>
          </p:cNvSpPr>
          <p:nvPr>
            <p:ph type="sldNum" sz="quarter" idx="12"/>
          </p:nvPr>
        </p:nvSpPr>
        <p:spPr/>
        <p:txBody>
          <a:bodyPr/>
          <a:lstStyle/>
          <a:p>
            <a:fld id="{C8AF1244-B993-4839-983B-6D3FD1D19F16}" type="slidenum">
              <a:rPr lang="en-US" smtClean="0"/>
              <a:t>43</a:t>
            </a:fld>
            <a:endParaRPr lang="en-US"/>
          </a:p>
        </p:txBody>
      </p:sp>
      <p:sp>
        <p:nvSpPr>
          <p:cNvPr id="8" name="Rectangle 7">
            <a:extLst>
              <a:ext uri="{FF2B5EF4-FFF2-40B4-BE49-F238E27FC236}">
                <a16:creationId xmlns:a16="http://schemas.microsoft.com/office/drawing/2014/main" id="{D4D34FA2-E28F-D049-8163-DAC66B5C96F4}"/>
              </a:ext>
            </a:extLst>
          </p:cNvPr>
          <p:cNvSpPr/>
          <p:nvPr/>
        </p:nvSpPr>
        <p:spPr>
          <a:xfrm>
            <a:off x="523752" y="6169709"/>
            <a:ext cx="10841621" cy="646331"/>
          </a:xfrm>
          <a:prstGeom prst="rect">
            <a:avLst/>
          </a:prstGeom>
        </p:spPr>
        <p:txBody>
          <a:bodyPr wrap="square">
            <a:spAutoFit/>
          </a:bodyPr>
          <a:lstStyle/>
          <a:p>
            <a:pPr marL="406400" indent="-406400"/>
            <a:r>
              <a:rPr lang="en-US" dirty="0"/>
              <a:t>[1]	S. </a:t>
            </a:r>
            <a:r>
              <a:rPr lang="en-US" dirty="0" err="1"/>
              <a:t>Trajanovski</a:t>
            </a:r>
            <a:r>
              <a:rPr lang="en-US" dirty="0"/>
              <a:t> </a:t>
            </a:r>
            <a:r>
              <a:rPr lang="en-US" i="1" dirty="0"/>
              <a:t>et al.</a:t>
            </a:r>
            <a:r>
              <a:rPr lang="en-US" dirty="0"/>
              <a:t>, “Towards radiologist-level cancer risk assessment in CT lung screening using deep learning,” pp. 1–11, 2018.</a:t>
            </a:r>
            <a:endParaRPr lang="en-US" dirty="0">
              <a:effectLst/>
            </a:endParaRPr>
          </a:p>
        </p:txBody>
      </p:sp>
    </p:spTree>
    <p:extLst>
      <p:ext uri="{BB962C8B-B14F-4D97-AF65-F5344CB8AC3E}">
        <p14:creationId xmlns:p14="http://schemas.microsoft.com/office/powerpoint/2010/main" val="32240094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D1827-841C-6645-AAB7-56A94352DDB8}"/>
              </a:ext>
            </a:extLst>
          </p:cNvPr>
          <p:cNvSpPr>
            <a:spLocks noGrp="1"/>
          </p:cNvSpPr>
          <p:nvPr>
            <p:ph type="title"/>
          </p:nvPr>
        </p:nvSpPr>
        <p:spPr/>
        <p:txBody>
          <a:bodyPr/>
          <a:lstStyle/>
          <a:p>
            <a:r>
              <a:rPr lang="en-US" dirty="0"/>
              <a:t>3D CNN: Training on 2019 iMac</a:t>
            </a:r>
          </a:p>
        </p:txBody>
      </p:sp>
      <p:pic>
        <p:nvPicPr>
          <p:cNvPr id="7" name="Content Placeholder 6" descr="A close up of text on a white background&#10;&#10;Description automatically generated">
            <a:extLst>
              <a:ext uri="{FF2B5EF4-FFF2-40B4-BE49-F238E27FC236}">
                <a16:creationId xmlns:a16="http://schemas.microsoft.com/office/drawing/2014/main" id="{1A6BB1D5-7005-294B-AAE5-85622C71F43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970133"/>
            <a:ext cx="5181600" cy="4062321"/>
          </a:xfrm>
        </p:spPr>
      </p:pic>
      <p:sp>
        <p:nvSpPr>
          <p:cNvPr id="4" name="Content Placeholder 3">
            <a:extLst>
              <a:ext uri="{FF2B5EF4-FFF2-40B4-BE49-F238E27FC236}">
                <a16:creationId xmlns:a16="http://schemas.microsoft.com/office/drawing/2014/main" id="{D5948DB8-C094-694B-B05E-136CBB9C4876}"/>
              </a:ext>
            </a:extLst>
          </p:cNvPr>
          <p:cNvSpPr>
            <a:spLocks noGrp="1"/>
          </p:cNvSpPr>
          <p:nvPr>
            <p:ph sz="half" idx="2"/>
          </p:nvPr>
        </p:nvSpPr>
        <p:spPr/>
        <p:txBody>
          <a:bodyPr/>
          <a:lstStyle/>
          <a:p>
            <a:r>
              <a:rPr lang="en-US" dirty="0"/>
              <a:t>Too slow!</a:t>
            </a:r>
          </a:p>
          <a:p>
            <a:r>
              <a:rPr lang="en-US" dirty="0"/>
              <a:t>Move on Sabine</a:t>
            </a:r>
          </a:p>
          <a:p>
            <a:r>
              <a:rPr lang="en-US" dirty="0"/>
              <a:t>Apply fixes to open </a:t>
            </a:r>
            <a:r>
              <a:rPr lang="en-US"/>
              <a:t>answer questions, in next slide</a:t>
            </a:r>
            <a:endParaRPr lang="en-US" dirty="0"/>
          </a:p>
        </p:txBody>
      </p:sp>
      <p:sp>
        <p:nvSpPr>
          <p:cNvPr id="5" name="Slide Number Placeholder 4">
            <a:extLst>
              <a:ext uri="{FF2B5EF4-FFF2-40B4-BE49-F238E27FC236}">
                <a16:creationId xmlns:a16="http://schemas.microsoft.com/office/drawing/2014/main" id="{8AF2AEDC-EDB6-B448-AB4F-FFFDD05ED3DE}"/>
              </a:ext>
            </a:extLst>
          </p:cNvPr>
          <p:cNvSpPr>
            <a:spLocks noGrp="1"/>
          </p:cNvSpPr>
          <p:nvPr>
            <p:ph type="sldNum" sz="quarter" idx="12"/>
          </p:nvPr>
        </p:nvSpPr>
        <p:spPr/>
        <p:txBody>
          <a:bodyPr/>
          <a:lstStyle/>
          <a:p>
            <a:fld id="{C8AF1244-B993-4839-983B-6D3FD1D19F16}" type="slidenum">
              <a:rPr lang="en-US" smtClean="0"/>
              <a:t>44</a:t>
            </a:fld>
            <a:endParaRPr lang="en-US"/>
          </a:p>
        </p:txBody>
      </p:sp>
    </p:spTree>
    <p:extLst>
      <p:ext uri="{BB962C8B-B14F-4D97-AF65-F5344CB8AC3E}">
        <p14:creationId xmlns:p14="http://schemas.microsoft.com/office/powerpoint/2010/main" val="29981501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C4A9A-42C1-4F43-980B-E09E4870AC41}"/>
              </a:ext>
            </a:extLst>
          </p:cNvPr>
          <p:cNvSpPr>
            <a:spLocks noGrp="1"/>
          </p:cNvSpPr>
          <p:nvPr>
            <p:ph type="title"/>
          </p:nvPr>
        </p:nvSpPr>
        <p:spPr/>
        <p:txBody>
          <a:bodyPr/>
          <a:lstStyle/>
          <a:p>
            <a:r>
              <a:rPr lang="en-US" dirty="0"/>
              <a:t>3D CNN: Open questions</a:t>
            </a:r>
          </a:p>
        </p:txBody>
      </p:sp>
      <p:sp>
        <p:nvSpPr>
          <p:cNvPr id="6" name="Content Placeholder 5">
            <a:extLst>
              <a:ext uri="{FF2B5EF4-FFF2-40B4-BE49-F238E27FC236}">
                <a16:creationId xmlns:a16="http://schemas.microsoft.com/office/drawing/2014/main" id="{E1E15DAA-15D1-8E4D-BE8A-C4D2D1E0B8BC}"/>
              </a:ext>
            </a:extLst>
          </p:cNvPr>
          <p:cNvSpPr>
            <a:spLocks noGrp="1"/>
          </p:cNvSpPr>
          <p:nvPr>
            <p:ph idx="1"/>
          </p:nvPr>
        </p:nvSpPr>
        <p:spPr/>
        <p:txBody>
          <a:bodyPr>
            <a:normAutofit lnSpcReduction="10000"/>
          </a:bodyPr>
          <a:lstStyle/>
          <a:p>
            <a:r>
              <a:rPr lang="en-US" dirty="0"/>
              <a:t>Our model does not converge over 10 epochs currently</a:t>
            </a:r>
          </a:p>
          <a:p>
            <a:r>
              <a:rPr lang="en-US" dirty="0"/>
              <a:t>To complete a publication-grade study, we need to:</a:t>
            </a:r>
          </a:p>
          <a:p>
            <a:pPr marL="914400" lvl="1" indent="-457200">
              <a:buFont typeface="+mj-lt"/>
              <a:buAutoNum type="arabicPeriod"/>
            </a:pPr>
            <a:r>
              <a:rPr lang="en-US" dirty="0"/>
              <a:t>Run standard CAC risk score algorithms, including patient age, race, etc., and apply an </a:t>
            </a:r>
            <a:r>
              <a:rPr lang="en-US" i="1" dirty="0" err="1"/>
              <a:t>Agatson</a:t>
            </a:r>
            <a:r>
              <a:rPr lang="en-US" dirty="0"/>
              <a:t> risk score </a:t>
            </a:r>
          </a:p>
          <a:p>
            <a:pPr marL="914400" lvl="1" indent="-457200">
              <a:buFont typeface="+mj-lt"/>
              <a:buAutoNum type="arabicPeriod"/>
            </a:pPr>
            <a:r>
              <a:rPr lang="en-US" dirty="0"/>
              <a:t>Run our </a:t>
            </a:r>
            <a:r>
              <a:rPr lang="en-US" dirty="0" err="1"/>
              <a:t>ResNet</a:t>
            </a:r>
            <a:r>
              <a:rPr lang="en-US" dirty="0"/>
              <a:t> 3D CNN architecture with proper “ground truth” images of CAC in arteries</a:t>
            </a:r>
          </a:p>
          <a:p>
            <a:pPr marL="1371600" lvl="2" indent="-457200">
              <a:buFont typeface="+mj-lt"/>
              <a:buAutoNum type="arabicPeriod"/>
            </a:pPr>
            <a:r>
              <a:rPr lang="en-US" dirty="0"/>
              <a:t>Ensure overbalancing is corrected to 50/50 by arguing the strong correlation of lung/heart diseases and CAC present makes them part of the higher risk class</a:t>
            </a:r>
          </a:p>
          <a:p>
            <a:pPr marL="914400" lvl="1" indent="-457200">
              <a:buFont typeface="+mj-lt"/>
              <a:buAutoNum type="arabicPeriod"/>
            </a:pPr>
            <a:r>
              <a:rPr lang="en-US" dirty="0"/>
              <a:t>Apply a similarity score to measure the accuracy of a deep learning CAC risk score with both rule-based CAC (counting pixels matching criterion) and ML-based CAC (ML on the MESA dataset we first showed)</a:t>
            </a:r>
          </a:p>
          <a:p>
            <a:r>
              <a:rPr lang="en-US" dirty="0"/>
              <a:t>We will have a plot of Training Loss vs. Epochs in our final submission</a:t>
            </a:r>
          </a:p>
          <a:p>
            <a:endParaRPr lang="en-US" dirty="0"/>
          </a:p>
          <a:p>
            <a:endParaRPr lang="en-US" dirty="0"/>
          </a:p>
        </p:txBody>
      </p:sp>
      <p:sp>
        <p:nvSpPr>
          <p:cNvPr id="5" name="Slide Number Placeholder 4">
            <a:extLst>
              <a:ext uri="{FF2B5EF4-FFF2-40B4-BE49-F238E27FC236}">
                <a16:creationId xmlns:a16="http://schemas.microsoft.com/office/drawing/2014/main" id="{F6E6A577-1D93-FB4F-9AD6-52D0F747F0E6}"/>
              </a:ext>
            </a:extLst>
          </p:cNvPr>
          <p:cNvSpPr>
            <a:spLocks noGrp="1"/>
          </p:cNvSpPr>
          <p:nvPr>
            <p:ph type="sldNum" sz="quarter" idx="12"/>
          </p:nvPr>
        </p:nvSpPr>
        <p:spPr/>
        <p:txBody>
          <a:bodyPr/>
          <a:lstStyle/>
          <a:p>
            <a:fld id="{C8AF1244-B993-4839-983B-6D3FD1D19F16}" type="slidenum">
              <a:rPr lang="en-US" smtClean="0"/>
              <a:t>45</a:t>
            </a:fld>
            <a:endParaRPr lang="en-US"/>
          </a:p>
        </p:txBody>
      </p:sp>
    </p:spTree>
    <p:extLst>
      <p:ext uri="{BB962C8B-B14F-4D97-AF65-F5344CB8AC3E}">
        <p14:creationId xmlns:p14="http://schemas.microsoft.com/office/powerpoint/2010/main" val="1841798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4A6A0-4243-C44F-A6ED-5EC57D68D989}"/>
              </a:ext>
            </a:extLst>
          </p:cNvPr>
          <p:cNvSpPr>
            <a:spLocks noGrp="1"/>
          </p:cNvSpPr>
          <p:nvPr>
            <p:ph type="title"/>
          </p:nvPr>
        </p:nvSpPr>
        <p:spPr>
          <a:xfrm>
            <a:off x="838200" y="2766218"/>
            <a:ext cx="10515600" cy="1325563"/>
          </a:xfrm>
        </p:spPr>
        <p:txBody>
          <a:bodyPr/>
          <a:lstStyle/>
          <a:p>
            <a:pPr algn="ctr"/>
            <a:r>
              <a:rPr lang="en-US" dirty="0"/>
              <a:t>Demo Time/Q&amp;A</a:t>
            </a:r>
            <a:br>
              <a:rPr lang="en-US" dirty="0"/>
            </a:br>
            <a:r>
              <a:rPr lang="en-US" sz="2800" dirty="0"/>
              <a:t>Thank You!</a:t>
            </a:r>
            <a:endParaRPr lang="en-US" dirty="0"/>
          </a:p>
        </p:txBody>
      </p:sp>
      <p:sp>
        <p:nvSpPr>
          <p:cNvPr id="4" name="Slide Number Placeholder 3">
            <a:extLst>
              <a:ext uri="{FF2B5EF4-FFF2-40B4-BE49-F238E27FC236}">
                <a16:creationId xmlns:a16="http://schemas.microsoft.com/office/drawing/2014/main" id="{209637D9-34EF-2045-8CB3-2277E8923CAD}"/>
              </a:ext>
            </a:extLst>
          </p:cNvPr>
          <p:cNvSpPr>
            <a:spLocks noGrp="1"/>
          </p:cNvSpPr>
          <p:nvPr>
            <p:ph type="sldNum" sz="quarter" idx="12"/>
          </p:nvPr>
        </p:nvSpPr>
        <p:spPr/>
        <p:txBody>
          <a:bodyPr/>
          <a:lstStyle/>
          <a:p>
            <a:fld id="{C8AF1244-B993-4839-983B-6D3FD1D19F16}" type="slidenum">
              <a:rPr lang="en-US" smtClean="0"/>
              <a:t>46</a:t>
            </a:fld>
            <a:endParaRPr lang="en-US"/>
          </a:p>
        </p:txBody>
      </p:sp>
    </p:spTree>
    <p:extLst>
      <p:ext uri="{BB962C8B-B14F-4D97-AF65-F5344CB8AC3E}">
        <p14:creationId xmlns:p14="http://schemas.microsoft.com/office/powerpoint/2010/main" val="1192803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C6B5F40C-B8AA-3349-A605-4780AFA65B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2600" y="1854200"/>
            <a:ext cx="6096000" cy="3149600"/>
          </a:xfrm>
        </p:spPr>
      </p:pic>
      <p:sp>
        <p:nvSpPr>
          <p:cNvPr id="4" name="Slide Number Placeholder 3">
            <a:extLst>
              <a:ext uri="{FF2B5EF4-FFF2-40B4-BE49-F238E27FC236}">
                <a16:creationId xmlns:a16="http://schemas.microsoft.com/office/drawing/2014/main" id="{6A8057C9-EB70-0E40-A4C1-D7F084412741}"/>
              </a:ext>
            </a:extLst>
          </p:cNvPr>
          <p:cNvSpPr>
            <a:spLocks noGrp="1"/>
          </p:cNvSpPr>
          <p:nvPr>
            <p:ph type="sldNum" sz="quarter" idx="12"/>
          </p:nvPr>
        </p:nvSpPr>
        <p:spPr/>
        <p:txBody>
          <a:bodyPr/>
          <a:lstStyle/>
          <a:p>
            <a:fld id="{C8AF1244-B993-4839-983B-6D3FD1D19F16}" type="slidenum">
              <a:rPr lang="en-US" smtClean="0"/>
              <a:t>5</a:t>
            </a:fld>
            <a:endParaRPr lang="en-US"/>
          </a:p>
        </p:txBody>
      </p:sp>
      <p:sp>
        <p:nvSpPr>
          <p:cNvPr id="7" name="Rectangle 6">
            <a:extLst>
              <a:ext uri="{FF2B5EF4-FFF2-40B4-BE49-F238E27FC236}">
                <a16:creationId xmlns:a16="http://schemas.microsoft.com/office/drawing/2014/main" id="{9A145627-FC59-B54A-8EE8-E0869E734538}"/>
              </a:ext>
            </a:extLst>
          </p:cNvPr>
          <p:cNvSpPr/>
          <p:nvPr/>
        </p:nvSpPr>
        <p:spPr>
          <a:xfrm>
            <a:off x="583095" y="6075144"/>
            <a:ext cx="10121348" cy="646331"/>
          </a:xfrm>
          <a:prstGeom prst="rect">
            <a:avLst/>
          </a:prstGeom>
        </p:spPr>
        <p:txBody>
          <a:bodyPr wrap="square">
            <a:spAutoFit/>
          </a:bodyPr>
          <a:lstStyle/>
          <a:p>
            <a:pPr marL="406400" indent="-406400"/>
            <a:r>
              <a:rPr lang="en-US" dirty="0"/>
              <a:t>[1]	C. </a:t>
            </a:r>
            <a:r>
              <a:rPr lang="en-US" dirty="0" err="1"/>
              <a:t>Krittanawong</a:t>
            </a:r>
            <a:r>
              <a:rPr lang="en-US" dirty="0"/>
              <a:t> </a:t>
            </a:r>
            <a:r>
              <a:rPr lang="en-US" i="1" dirty="0"/>
              <a:t>et al.</a:t>
            </a:r>
            <a:r>
              <a:rPr lang="en-US" dirty="0"/>
              <a:t>, “Deep learning for cardiovascular medicine: A practical primer,” </a:t>
            </a:r>
            <a:r>
              <a:rPr lang="en-US" i="1" dirty="0"/>
              <a:t>Eur. Heart J.</a:t>
            </a:r>
            <a:r>
              <a:rPr lang="en-US" dirty="0"/>
              <a:t>, vol. 40, no. 25, pp. 2058-2069C, 2019.</a:t>
            </a:r>
            <a:endParaRPr lang="en-US" dirty="0">
              <a:effectLst/>
            </a:endParaRPr>
          </a:p>
        </p:txBody>
      </p:sp>
      <p:pic>
        <p:nvPicPr>
          <p:cNvPr id="9" name="Picture 8" descr="A picture containing device&#10;&#10;Description automatically generated">
            <a:extLst>
              <a:ext uri="{FF2B5EF4-FFF2-40B4-BE49-F238E27FC236}">
                <a16:creationId xmlns:a16="http://schemas.microsoft.com/office/drawing/2014/main" id="{67798887-8B2D-644E-80E2-6B279A51BF2B}"/>
              </a:ext>
            </a:extLst>
          </p:cNvPr>
          <p:cNvPicPr>
            <a:picLocks noChangeAspect="1"/>
          </p:cNvPicPr>
          <p:nvPr/>
        </p:nvPicPr>
        <p:blipFill rotWithShape="1">
          <a:blip r:embed="rId3">
            <a:extLst>
              <a:ext uri="{28A0092B-C50C-407E-A947-70E740481C1C}">
                <a14:useLocalDpi xmlns:a14="http://schemas.microsoft.com/office/drawing/2010/main" val="0"/>
              </a:ext>
            </a:extLst>
          </a:blip>
          <a:srcRect t="3445"/>
          <a:stretch/>
        </p:blipFill>
        <p:spPr>
          <a:xfrm>
            <a:off x="533400" y="1854200"/>
            <a:ext cx="4609302" cy="3705298"/>
          </a:xfrm>
          <a:prstGeom prst="rect">
            <a:avLst/>
          </a:prstGeom>
        </p:spPr>
      </p:pic>
      <p:pic>
        <p:nvPicPr>
          <p:cNvPr id="11" name="Picture 10" descr="A picture containing knife&#10;&#10;Description automatically generated">
            <a:extLst>
              <a:ext uri="{FF2B5EF4-FFF2-40B4-BE49-F238E27FC236}">
                <a16:creationId xmlns:a16="http://schemas.microsoft.com/office/drawing/2014/main" id="{651486FD-3D08-F341-BB9E-523A14EF0D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4224" y="266740"/>
            <a:ext cx="6362700" cy="1460500"/>
          </a:xfrm>
          <a:prstGeom prst="rect">
            <a:avLst/>
          </a:prstGeom>
        </p:spPr>
      </p:pic>
    </p:spTree>
    <p:extLst>
      <p:ext uri="{BB962C8B-B14F-4D97-AF65-F5344CB8AC3E}">
        <p14:creationId xmlns:p14="http://schemas.microsoft.com/office/powerpoint/2010/main" val="3292468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D502E-7927-FC4B-AA17-3C67FC5AF381}"/>
              </a:ext>
            </a:extLst>
          </p:cNvPr>
          <p:cNvSpPr>
            <a:spLocks noGrp="1"/>
          </p:cNvSpPr>
          <p:nvPr>
            <p:ph type="title"/>
          </p:nvPr>
        </p:nvSpPr>
        <p:spPr/>
        <p:txBody>
          <a:bodyPr/>
          <a:lstStyle/>
          <a:p>
            <a:r>
              <a:rPr lang="en-US" dirty="0"/>
              <a:t>How are Cardiovascular Risk Scores typically computed via imaging data?</a:t>
            </a:r>
          </a:p>
        </p:txBody>
      </p:sp>
      <p:sp>
        <p:nvSpPr>
          <p:cNvPr id="3" name="Content Placeholder 2">
            <a:extLst>
              <a:ext uri="{FF2B5EF4-FFF2-40B4-BE49-F238E27FC236}">
                <a16:creationId xmlns:a16="http://schemas.microsoft.com/office/drawing/2014/main" id="{C88CAE9C-480C-B747-95B7-86024B393F7B}"/>
              </a:ext>
            </a:extLst>
          </p:cNvPr>
          <p:cNvSpPr>
            <a:spLocks noGrp="1"/>
          </p:cNvSpPr>
          <p:nvPr>
            <p:ph sz="half" idx="1"/>
          </p:nvPr>
        </p:nvSpPr>
        <p:spPr/>
        <p:txBody>
          <a:bodyPr/>
          <a:lstStyle/>
          <a:p>
            <a:r>
              <a:rPr lang="en-US" dirty="0"/>
              <a:t>By detection and amount of coronary artery calcium (CAC)</a:t>
            </a:r>
          </a:p>
          <a:p>
            <a:pPr lvl="1"/>
            <a:r>
              <a:rPr lang="en-US" dirty="0"/>
              <a:t>Traditional scoring algorithms:</a:t>
            </a:r>
          </a:p>
          <a:p>
            <a:pPr lvl="2"/>
            <a:r>
              <a:rPr lang="en-US" dirty="0" err="1"/>
              <a:t>Agatson</a:t>
            </a:r>
            <a:r>
              <a:rPr lang="en-US" dirty="0"/>
              <a:t> Score</a:t>
            </a:r>
          </a:p>
          <a:p>
            <a:pPr lvl="2"/>
            <a:r>
              <a:rPr lang="en-US" dirty="0"/>
              <a:t>Volume Score</a:t>
            </a:r>
          </a:p>
          <a:p>
            <a:pPr lvl="2"/>
            <a:r>
              <a:rPr lang="en-US" dirty="0"/>
              <a:t>Mass Score</a:t>
            </a:r>
          </a:p>
          <a:p>
            <a:r>
              <a:rPr lang="en-US" dirty="0"/>
              <a:t>Patients need to be between 40-~65 YO for CAC to correlate the highest with atherosclerosis</a:t>
            </a:r>
          </a:p>
          <a:p>
            <a:endParaRPr lang="en-US" dirty="0"/>
          </a:p>
          <a:p>
            <a:endParaRPr lang="en-US" dirty="0"/>
          </a:p>
          <a:p>
            <a:endParaRPr lang="en-US" dirty="0"/>
          </a:p>
          <a:p>
            <a:endParaRPr lang="en-US" dirty="0"/>
          </a:p>
          <a:p>
            <a:endParaRPr lang="en-US" dirty="0"/>
          </a:p>
        </p:txBody>
      </p:sp>
      <p:pic>
        <p:nvPicPr>
          <p:cNvPr id="7" name="Content Placeholder 6" descr="A picture containing photo, man, holding, white&#10;&#10;Description automatically generated">
            <a:extLst>
              <a:ext uri="{FF2B5EF4-FFF2-40B4-BE49-F238E27FC236}">
                <a16:creationId xmlns:a16="http://schemas.microsoft.com/office/drawing/2014/main" id="{B243FFDD-1AA4-8A41-928A-50B72F3E7F4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207649" y="1520410"/>
            <a:ext cx="2834276" cy="2788065"/>
          </a:xfrm>
        </p:spPr>
      </p:pic>
      <p:sp>
        <p:nvSpPr>
          <p:cNvPr id="4" name="Slide Number Placeholder 3">
            <a:extLst>
              <a:ext uri="{FF2B5EF4-FFF2-40B4-BE49-F238E27FC236}">
                <a16:creationId xmlns:a16="http://schemas.microsoft.com/office/drawing/2014/main" id="{259A7124-B309-714F-966F-9D59095D30D9}"/>
              </a:ext>
            </a:extLst>
          </p:cNvPr>
          <p:cNvSpPr>
            <a:spLocks noGrp="1"/>
          </p:cNvSpPr>
          <p:nvPr>
            <p:ph type="sldNum" sz="quarter" idx="12"/>
          </p:nvPr>
        </p:nvSpPr>
        <p:spPr/>
        <p:txBody>
          <a:bodyPr/>
          <a:lstStyle/>
          <a:p>
            <a:fld id="{C8AF1244-B993-4839-983B-6D3FD1D19F16}" type="slidenum">
              <a:rPr lang="en-US" smtClean="0"/>
              <a:t>6</a:t>
            </a:fld>
            <a:endParaRPr lang="en-US"/>
          </a:p>
        </p:txBody>
      </p:sp>
      <p:pic>
        <p:nvPicPr>
          <p:cNvPr id="9" name="Picture 8" descr="A picture containing photo, white, black, man&#10;&#10;Description automatically generated">
            <a:extLst>
              <a:ext uri="{FF2B5EF4-FFF2-40B4-BE49-F238E27FC236}">
                <a16:creationId xmlns:a16="http://schemas.microsoft.com/office/drawing/2014/main" id="{1CF88F6F-BD4A-944D-AB96-332EDC52E0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07649" y="4308475"/>
            <a:ext cx="2413000" cy="2413000"/>
          </a:xfrm>
          <a:prstGeom prst="rect">
            <a:avLst/>
          </a:prstGeom>
        </p:spPr>
      </p:pic>
      <p:sp>
        <p:nvSpPr>
          <p:cNvPr id="10" name="TextBox 9">
            <a:extLst>
              <a:ext uri="{FF2B5EF4-FFF2-40B4-BE49-F238E27FC236}">
                <a16:creationId xmlns:a16="http://schemas.microsoft.com/office/drawing/2014/main" id="{33EB1F06-D790-2442-9CF5-51EE5E2E5535}"/>
              </a:ext>
            </a:extLst>
          </p:cNvPr>
          <p:cNvSpPr txBox="1"/>
          <p:nvPr/>
        </p:nvSpPr>
        <p:spPr>
          <a:xfrm>
            <a:off x="6531429" y="2914442"/>
            <a:ext cx="1985554" cy="369332"/>
          </a:xfrm>
          <a:prstGeom prst="rect">
            <a:avLst/>
          </a:prstGeom>
          <a:noFill/>
        </p:spPr>
        <p:txBody>
          <a:bodyPr wrap="square" rtlCol="0">
            <a:spAutoFit/>
          </a:bodyPr>
          <a:lstStyle/>
          <a:p>
            <a:r>
              <a:rPr lang="en-US" dirty="0"/>
              <a:t>Traditional CT</a:t>
            </a:r>
          </a:p>
        </p:txBody>
      </p:sp>
      <p:sp>
        <p:nvSpPr>
          <p:cNvPr id="11" name="TextBox 10">
            <a:extLst>
              <a:ext uri="{FF2B5EF4-FFF2-40B4-BE49-F238E27FC236}">
                <a16:creationId xmlns:a16="http://schemas.microsoft.com/office/drawing/2014/main" id="{85907AAF-E18F-C646-8C9F-3450CA509B40}"/>
              </a:ext>
            </a:extLst>
          </p:cNvPr>
          <p:cNvSpPr txBox="1"/>
          <p:nvPr/>
        </p:nvSpPr>
        <p:spPr>
          <a:xfrm>
            <a:off x="6531429" y="5120640"/>
            <a:ext cx="1550125" cy="646331"/>
          </a:xfrm>
          <a:prstGeom prst="rect">
            <a:avLst/>
          </a:prstGeom>
          <a:noFill/>
        </p:spPr>
        <p:txBody>
          <a:bodyPr wrap="square" rtlCol="0">
            <a:spAutoFit/>
          </a:bodyPr>
          <a:lstStyle/>
          <a:p>
            <a:r>
              <a:rPr lang="en-US" dirty="0"/>
              <a:t>Gated CT Angiography</a:t>
            </a:r>
          </a:p>
        </p:txBody>
      </p:sp>
      <p:sp>
        <p:nvSpPr>
          <p:cNvPr id="12" name="Rectangle 11">
            <a:extLst>
              <a:ext uri="{FF2B5EF4-FFF2-40B4-BE49-F238E27FC236}">
                <a16:creationId xmlns:a16="http://schemas.microsoft.com/office/drawing/2014/main" id="{AAFE6F87-3CE2-6A4D-8F5A-0F562A5DB059}"/>
              </a:ext>
            </a:extLst>
          </p:cNvPr>
          <p:cNvSpPr/>
          <p:nvPr/>
        </p:nvSpPr>
        <p:spPr>
          <a:xfrm>
            <a:off x="356509" y="6115427"/>
            <a:ext cx="7065370" cy="584775"/>
          </a:xfrm>
          <a:prstGeom prst="rect">
            <a:avLst/>
          </a:prstGeom>
        </p:spPr>
        <p:txBody>
          <a:bodyPr wrap="square">
            <a:spAutoFit/>
          </a:bodyPr>
          <a:lstStyle/>
          <a:p>
            <a:pPr marL="406400" indent="-406400"/>
            <a:r>
              <a:rPr lang="en-US" sz="1600" dirty="0"/>
              <a:t>[1]	S. Achenbach and P. Raggi, “Imaging of coronary atherosclerosis by computed tomography,” </a:t>
            </a:r>
            <a:r>
              <a:rPr lang="en-US" sz="1600" i="1" dirty="0"/>
              <a:t>Eur. Heart J.</a:t>
            </a:r>
            <a:r>
              <a:rPr lang="en-US" sz="1600" dirty="0"/>
              <a:t>, vol. 31, no. 12, pp. 1442–1448, 2010.</a:t>
            </a:r>
            <a:endParaRPr lang="en-US" sz="1600" dirty="0">
              <a:effectLst/>
            </a:endParaRPr>
          </a:p>
        </p:txBody>
      </p:sp>
    </p:spTree>
    <p:extLst>
      <p:ext uri="{BB962C8B-B14F-4D97-AF65-F5344CB8AC3E}">
        <p14:creationId xmlns:p14="http://schemas.microsoft.com/office/powerpoint/2010/main" val="1064067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814739-6202-48E4-89BC-7A030F92BAA0}"/>
              </a:ext>
            </a:extLst>
          </p:cNvPr>
          <p:cNvSpPr>
            <a:spLocks noGrp="1"/>
          </p:cNvSpPr>
          <p:nvPr>
            <p:ph type="title"/>
          </p:nvPr>
        </p:nvSpPr>
        <p:spPr/>
        <p:txBody>
          <a:bodyPr/>
          <a:lstStyle/>
          <a:p>
            <a:r>
              <a:rPr lang="en-US" dirty="0"/>
              <a:t>Project Data Pipeline</a:t>
            </a:r>
          </a:p>
        </p:txBody>
      </p:sp>
      <p:graphicFrame>
        <p:nvGraphicFramePr>
          <p:cNvPr id="6" name="Content Placeholder 5">
            <a:extLst>
              <a:ext uri="{FF2B5EF4-FFF2-40B4-BE49-F238E27FC236}">
                <a16:creationId xmlns:a16="http://schemas.microsoft.com/office/drawing/2014/main" id="{30FB66A2-99AD-4FC1-8C4A-0BD47F2FFC28}"/>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Slide Number Placeholder 1">
            <a:extLst>
              <a:ext uri="{FF2B5EF4-FFF2-40B4-BE49-F238E27FC236}">
                <a16:creationId xmlns:a16="http://schemas.microsoft.com/office/drawing/2014/main" id="{59B4FF82-8110-4CF1-B56E-40576E906C8C}"/>
              </a:ext>
            </a:extLst>
          </p:cNvPr>
          <p:cNvSpPr>
            <a:spLocks noGrp="1"/>
          </p:cNvSpPr>
          <p:nvPr>
            <p:ph type="sldNum" sz="quarter" idx="12"/>
          </p:nvPr>
        </p:nvSpPr>
        <p:spPr/>
        <p:txBody>
          <a:bodyPr/>
          <a:lstStyle/>
          <a:p>
            <a:fld id="{C8AF1244-B993-4839-983B-6D3FD1D19F16}" type="slidenum">
              <a:rPr lang="en-US" smtClean="0"/>
              <a:t>7</a:t>
            </a:fld>
            <a:endParaRPr lang="en-US"/>
          </a:p>
        </p:txBody>
      </p:sp>
    </p:spTree>
    <p:extLst>
      <p:ext uri="{BB962C8B-B14F-4D97-AF65-F5344CB8AC3E}">
        <p14:creationId xmlns:p14="http://schemas.microsoft.com/office/powerpoint/2010/main" val="1649447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855EC-4C20-472B-9CC7-3DFD6E776A0E}"/>
              </a:ext>
            </a:extLst>
          </p:cNvPr>
          <p:cNvSpPr>
            <a:spLocks noGrp="1"/>
          </p:cNvSpPr>
          <p:nvPr>
            <p:ph type="title"/>
          </p:nvPr>
        </p:nvSpPr>
        <p:spPr/>
        <p:txBody>
          <a:bodyPr/>
          <a:lstStyle/>
          <a:p>
            <a:r>
              <a:rPr lang="en-US" dirty="0"/>
              <a:t>DICOM Format</a:t>
            </a:r>
          </a:p>
        </p:txBody>
      </p:sp>
      <p:sp>
        <p:nvSpPr>
          <p:cNvPr id="3" name="Content Placeholder 2">
            <a:extLst>
              <a:ext uri="{FF2B5EF4-FFF2-40B4-BE49-F238E27FC236}">
                <a16:creationId xmlns:a16="http://schemas.microsoft.com/office/drawing/2014/main" id="{16DE42C4-510E-4C80-934A-225CA297DBBA}"/>
              </a:ext>
            </a:extLst>
          </p:cNvPr>
          <p:cNvSpPr>
            <a:spLocks noGrp="1"/>
          </p:cNvSpPr>
          <p:nvPr>
            <p:ph idx="1"/>
          </p:nvPr>
        </p:nvSpPr>
        <p:spPr/>
        <p:txBody>
          <a:bodyPr>
            <a:normAutofit lnSpcReduction="10000"/>
          </a:bodyPr>
          <a:lstStyle/>
          <a:p>
            <a:r>
              <a:rPr lang="en-US" dirty="0"/>
              <a:t>DICOM stands for Digital Imaging and Communications in Medicine</a:t>
            </a:r>
          </a:p>
          <a:p>
            <a:r>
              <a:rPr lang="en-US" dirty="0"/>
              <a:t>Standardized format for medical imaging</a:t>
            </a:r>
          </a:p>
          <a:p>
            <a:r>
              <a:rPr lang="en-US" dirty="0"/>
              <a:t>Stores images using </a:t>
            </a:r>
            <a:r>
              <a:rPr lang="en-US" b="1" dirty="0"/>
              <a:t>scalar data</a:t>
            </a:r>
            <a:r>
              <a:rPr lang="en-US" dirty="0"/>
              <a:t>; values correspond to the medical equipment’s measurements for each pixel of the image</a:t>
            </a:r>
          </a:p>
          <a:p>
            <a:r>
              <a:rPr lang="en-US" dirty="0"/>
              <a:t>This means the pixel data needs to be manually normalized into RGB or grayscale format to be displayed</a:t>
            </a:r>
          </a:p>
          <a:p>
            <a:r>
              <a:rPr lang="en-US" dirty="0"/>
              <a:t>Also stores attribute data indicating the individual file’s metadata and place in a greater series of files</a:t>
            </a:r>
          </a:p>
          <a:p>
            <a:pPr lvl="1"/>
            <a:r>
              <a:rPr lang="en-US" dirty="0"/>
              <a:t>We only use </a:t>
            </a:r>
            <a:r>
              <a:rPr lang="en-US" b="1" dirty="0"/>
              <a:t>Patient ID </a:t>
            </a:r>
            <a:r>
              <a:rPr lang="en-US" dirty="0"/>
              <a:t>and </a:t>
            </a:r>
            <a:r>
              <a:rPr lang="en-US" b="1" dirty="0"/>
              <a:t>Slice Location</a:t>
            </a:r>
            <a:r>
              <a:rPr lang="en-US" dirty="0"/>
              <a:t> attributes in addition to the pixel array</a:t>
            </a:r>
            <a:endParaRPr lang="en-US" b="1" dirty="0"/>
          </a:p>
        </p:txBody>
      </p:sp>
      <p:sp>
        <p:nvSpPr>
          <p:cNvPr id="4" name="Slide Number Placeholder 3">
            <a:extLst>
              <a:ext uri="{FF2B5EF4-FFF2-40B4-BE49-F238E27FC236}">
                <a16:creationId xmlns:a16="http://schemas.microsoft.com/office/drawing/2014/main" id="{FE480A75-E5C3-4276-91F1-08E0F28139CF}"/>
              </a:ext>
            </a:extLst>
          </p:cNvPr>
          <p:cNvSpPr>
            <a:spLocks noGrp="1"/>
          </p:cNvSpPr>
          <p:nvPr>
            <p:ph type="sldNum" sz="quarter" idx="12"/>
          </p:nvPr>
        </p:nvSpPr>
        <p:spPr/>
        <p:txBody>
          <a:bodyPr/>
          <a:lstStyle/>
          <a:p>
            <a:fld id="{C8AF1244-B993-4839-983B-6D3FD1D19F16}" type="slidenum">
              <a:rPr lang="en-US" smtClean="0"/>
              <a:t>8</a:t>
            </a:fld>
            <a:endParaRPr lang="en-US"/>
          </a:p>
        </p:txBody>
      </p:sp>
    </p:spTree>
    <p:extLst>
      <p:ext uri="{BB962C8B-B14F-4D97-AF65-F5344CB8AC3E}">
        <p14:creationId xmlns:p14="http://schemas.microsoft.com/office/powerpoint/2010/main" val="3460153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F6FDD-E29F-4300-9EE9-84DBB8E0E7C6}"/>
              </a:ext>
            </a:extLst>
          </p:cNvPr>
          <p:cNvSpPr>
            <a:spLocks noGrp="1"/>
          </p:cNvSpPr>
          <p:nvPr>
            <p:ph type="title"/>
          </p:nvPr>
        </p:nvSpPr>
        <p:spPr/>
        <p:txBody>
          <a:bodyPr/>
          <a:lstStyle/>
          <a:p>
            <a:r>
              <a:rPr lang="en-US" dirty="0"/>
              <a:t>CT Image Dataset</a:t>
            </a:r>
          </a:p>
        </p:txBody>
      </p:sp>
      <p:sp>
        <p:nvSpPr>
          <p:cNvPr id="3" name="Content Placeholder 2">
            <a:extLst>
              <a:ext uri="{FF2B5EF4-FFF2-40B4-BE49-F238E27FC236}">
                <a16:creationId xmlns:a16="http://schemas.microsoft.com/office/drawing/2014/main" id="{D7D8E2F1-D643-4F34-9945-3586BFA550B4}"/>
              </a:ext>
            </a:extLst>
          </p:cNvPr>
          <p:cNvSpPr>
            <a:spLocks noGrp="1"/>
          </p:cNvSpPr>
          <p:nvPr>
            <p:ph idx="1"/>
          </p:nvPr>
        </p:nvSpPr>
        <p:spPr/>
        <p:txBody>
          <a:bodyPr/>
          <a:lstStyle/>
          <a:p>
            <a:r>
              <a:rPr lang="en-US" dirty="0"/>
              <a:t>One series per patient</a:t>
            </a:r>
          </a:p>
          <a:p>
            <a:r>
              <a:rPr lang="en-US" dirty="0"/>
              <a:t>One series per folder</a:t>
            </a:r>
          </a:p>
          <a:p>
            <a:r>
              <a:rPr lang="en-US" dirty="0"/>
              <a:t>Variable slices for each patient</a:t>
            </a:r>
          </a:p>
          <a:p>
            <a:r>
              <a:rPr lang="en-US" dirty="0"/>
              <a:t>Axial slices (each slice is on the </a:t>
            </a:r>
            <a:r>
              <a:rPr lang="en-US" dirty="0" err="1"/>
              <a:t>xy</a:t>
            </a:r>
            <a:r>
              <a:rPr lang="en-US" dirty="0"/>
              <a:t> axis, slices are usually ordered top-to-bottom)</a:t>
            </a:r>
          </a:p>
          <a:p>
            <a:r>
              <a:rPr lang="en-US" dirty="0"/>
              <a:t>16 bit pixel values with a minimum padding value of -2048</a:t>
            </a:r>
          </a:p>
          <a:p>
            <a:pPr lvl="1"/>
            <a:r>
              <a:rPr lang="en-US" dirty="0"/>
              <a:t>This value is less than any other value and is used in background space that isn’t actually part of the scan; this is used to convert the elliptical scan to a rectangular image</a:t>
            </a:r>
          </a:p>
          <a:p>
            <a:endParaRPr lang="en-US" dirty="0"/>
          </a:p>
        </p:txBody>
      </p:sp>
      <p:sp>
        <p:nvSpPr>
          <p:cNvPr id="4" name="Slide Number Placeholder 3">
            <a:extLst>
              <a:ext uri="{FF2B5EF4-FFF2-40B4-BE49-F238E27FC236}">
                <a16:creationId xmlns:a16="http://schemas.microsoft.com/office/drawing/2014/main" id="{35DC4C78-C039-49EF-83EB-D8DB85629A6F}"/>
              </a:ext>
            </a:extLst>
          </p:cNvPr>
          <p:cNvSpPr>
            <a:spLocks noGrp="1"/>
          </p:cNvSpPr>
          <p:nvPr>
            <p:ph type="sldNum" sz="quarter" idx="12"/>
          </p:nvPr>
        </p:nvSpPr>
        <p:spPr/>
        <p:txBody>
          <a:bodyPr/>
          <a:lstStyle/>
          <a:p>
            <a:fld id="{C8AF1244-B993-4839-983B-6D3FD1D19F16}" type="slidenum">
              <a:rPr lang="en-US" smtClean="0"/>
              <a:t>9</a:t>
            </a:fld>
            <a:endParaRPr lang="en-US"/>
          </a:p>
        </p:txBody>
      </p:sp>
    </p:spTree>
    <p:extLst>
      <p:ext uri="{BB962C8B-B14F-4D97-AF65-F5344CB8AC3E}">
        <p14:creationId xmlns:p14="http://schemas.microsoft.com/office/powerpoint/2010/main" val="3295255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3191</Words>
  <Application>Microsoft Macintosh PowerPoint</Application>
  <PresentationFormat>Widescreen</PresentationFormat>
  <Paragraphs>333</Paragraphs>
  <Slides>46</Slides>
  <Notes>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Calibri Light</vt:lpstr>
      <vt:lpstr>Office Theme</vt:lpstr>
      <vt:lpstr>Cardiovascular risk computed via Deep Learning (DL) on thoracic CT scans </vt:lpstr>
      <vt:lpstr>Project Goal</vt:lpstr>
      <vt:lpstr>PowerPoint Presentation</vt:lpstr>
      <vt:lpstr>PowerPoint Presentation</vt:lpstr>
      <vt:lpstr>PowerPoint Presentation</vt:lpstr>
      <vt:lpstr>How are Cardiovascular Risk Scores typically computed via imaging data?</vt:lpstr>
      <vt:lpstr>Project Data Pipeline</vt:lpstr>
      <vt:lpstr>DICOM Format</vt:lpstr>
      <vt:lpstr>CT Image Dataset</vt:lpstr>
      <vt:lpstr>Annotation Tool: Goals</vt:lpstr>
      <vt:lpstr>Annotation Tool: Reading DICOM Files</vt:lpstr>
      <vt:lpstr>Annotation Tool: DICOM File Edge Cases</vt:lpstr>
      <vt:lpstr>Annotation Tool: Displaying CT Images</vt:lpstr>
      <vt:lpstr>Annotation Tool: Displaying CT Images</vt:lpstr>
      <vt:lpstr>Annotation Tool: Navigating Cross Sectional Image</vt:lpstr>
      <vt:lpstr>Annotation Tool: Heart Landmarks</vt:lpstr>
      <vt:lpstr>Annotation Tool: Heart Landmarks</vt:lpstr>
      <vt:lpstr>Annotation Tool: Marking Heart Landmarks</vt:lpstr>
      <vt:lpstr>Annotation Tool: Boundary Slice Scaling</vt:lpstr>
      <vt:lpstr>Annotation Tool: Boundary Slice Scaling</vt:lpstr>
      <vt:lpstr>Annotation Tool: Boundary Slice Interpolation</vt:lpstr>
      <vt:lpstr>Annotation Tool: Boundary Slice Interpolation</vt:lpstr>
      <vt:lpstr>Annotation Tool: Annotation Files</vt:lpstr>
      <vt:lpstr>Annotation Tool: Annotation Files</vt:lpstr>
      <vt:lpstr>Annotation Tool: UI Design</vt:lpstr>
      <vt:lpstr>Annotation Tool: UI Design Iteration</vt:lpstr>
      <vt:lpstr>Annotation Tool: UI Elements</vt:lpstr>
      <vt:lpstr>Annotation Tool: UI Elements</vt:lpstr>
      <vt:lpstr>Annotation Tool: Effectiveness and Future Improvements</vt:lpstr>
      <vt:lpstr>Cropping and Normalization: Goals</vt:lpstr>
      <vt:lpstr>Cropping and Normalization: Basics</vt:lpstr>
      <vt:lpstr>Cropping and Normalization: Hounsfield Units</vt:lpstr>
      <vt:lpstr>PowerPoint Presentation</vt:lpstr>
      <vt:lpstr>PowerPoint Presentation</vt:lpstr>
      <vt:lpstr>Cropping and Normalization: Projection vs. Affine Normalization</vt:lpstr>
      <vt:lpstr>Cropping and Normalization:  Projection vs. Affine Cropping (20 quantitative bins colormap)</vt:lpstr>
      <vt:lpstr>Cropping and Normalization:  Projection vs. Affine Cropping (binary colormap)</vt:lpstr>
      <vt:lpstr>Cropping and Normalization: UI</vt:lpstr>
      <vt:lpstr>Cropping and Normalization: Effectiveness</vt:lpstr>
      <vt:lpstr>LIDC-IDRI Dataset</vt:lpstr>
      <vt:lpstr>3D CNN: Train/Test Validation Method</vt:lpstr>
      <vt:lpstr>3D CNN: Method Feasibility</vt:lpstr>
      <vt:lpstr>3D CNN: Ontology and ‘ResNets’</vt:lpstr>
      <vt:lpstr>3D CNN: Training on 2019 iMac</vt:lpstr>
      <vt:lpstr>3D CNN: Open questions</vt:lpstr>
      <vt:lpstr>Demo Time/Q&amp;A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Pipeline</dc:title>
  <dc:creator>Luben Popov</dc:creator>
  <cp:lastModifiedBy>Burt, Timothy A</cp:lastModifiedBy>
  <cp:revision>70</cp:revision>
  <dcterms:created xsi:type="dcterms:W3CDTF">2019-12-04T18:39:50Z</dcterms:created>
  <dcterms:modified xsi:type="dcterms:W3CDTF">2019-12-05T16:48:03Z</dcterms:modified>
</cp:coreProperties>
</file>

<file path=docProps/thumbnail.jpeg>
</file>